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64" r:id="rId2"/>
  </p:sldMasterIdLst>
  <p:notesMasterIdLst>
    <p:notesMasterId r:id="rId58"/>
  </p:notesMasterIdLst>
  <p:sldIdLst>
    <p:sldId id="335" r:id="rId3"/>
    <p:sldId id="256" r:id="rId4"/>
    <p:sldId id="283" r:id="rId5"/>
    <p:sldId id="333" r:id="rId6"/>
    <p:sldId id="307" r:id="rId7"/>
    <p:sldId id="308" r:id="rId8"/>
    <p:sldId id="280" r:id="rId9"/>
    <p:sldId id="310" r:id="rId10"/>
    <p:sldId id="297" r:id="rId11"/>
    <p:sldId id="312" r:id="rId12"/>
    <p:sldId id="314" r:id="rId13"/>
    <p:sldId id="315" r:id="rId14"/>
    <p:sldId id="421" r:id="rId15"/>
    <p:sldId id="442" r:id="rId16"/>
    <p:sldId id="317" r:id="rId17"/>
    <p:sldId id="483" r:id="rId18"/>
    <p:sldId id="484" r:id="rId19"/>
    <p:sldId id="525" r:id="rId20"/>
    <p:sldId id="485" r:id="rId21"/>
    <p:sldId id="527" r:id="rId22"/>
    <p:sldId id="528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510" r:id="rId31"/>
    <p:sldId id="497" r:id="rId32"/>
    <p:sldId id="499" r:id="rId33"/>
    <p:sldId id="504" r:id="rId34"/>
    <p:sldId id="505" r:id="rId35"/>
    <p:sldId id="501" r:id="rId36"/>
    <p:sldId id="444" r:id="rId37"/>
    <p:sldId id="507" r:id="rId38"/>
    <p:sldId id="508" r:id="rId39"/>
    <p:sldId id="518" r:id="rId40"/>
    <p:sldId id="519" r:id="rId41"/>
    <p:sldId id="520" r:id="rId42"/>
    <p:sldId id="522" r:id="rId43"/>
    <p:sldId id="523" r:id="rId44"/>
    <p:sldId id="524" r:id="rId45"/>
    <p:sldId id="425" r:id="rId46"/>
    <p:sldId id="517" r:id="rId47"/>
    <p:sldId id="453" r:id="rId48"/>
    <p:sldId id="478" r:id="rId49"/>
    <p:sldId id="506" r:id="rId50"/>
    <p:sldId id="443" r:id="rId51"/>
    <p:sldId id="435" r:id="rId52"/>
    <p:sldId id="436" r:id="rId53"/>
    <p:sldId id="439" r:id="rId54"/>
    <p:sldId id="440" r:id="rId55"/>
    <p:sldId id="445" r:id="rId56"/>
    <p:sldId id="529" r:id="rId57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Kordowska Maria" initials="KM" lastIdx="4" clrIdx="1">
    <p:extLst>
      <p:ext uri="{19B8F6BF-5375-455C-9EA6-DF929625EA0E}">
        <p15:presenceInfo xmlns:p15="http://schemas.microsoft.com/office/powerpoint/2012/main" userId="S::Maria.Kordowska@mfipr.gov.pl::3774e866-ffd1-43b9-9e93-6210f6e8c6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7B"/>
    <a:srgbClr val="003399"/>
    <a:srgbClr val="4F76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9" autoAdjust="0"/>
    <p:restoredTop sz="96374" autoAdjust="0"/>
  </p:normalViewPr>
  <p:slideViewPr>
    <p:cSldViewPr showGuides="1">
      <p:cViewPr varScale="1">
        <p:scale>
          <a:sx n="104" d="100"/>
          <a:sy n="104" d="100"/>
        </p:scale>
        <p:origin x="35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15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1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2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0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63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3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2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9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74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2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734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38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168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076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9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04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04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71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40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75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6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363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00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34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46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87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21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990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98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21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870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6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520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361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628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325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915 mln euro</a:t>
            </a:r>
          </a:p>
          <a:p>
            <a:endParaRPr lang="pl-P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Program opracowano w oparciu</a:t>
            </a:r>
            <a:r>
              <a:rPr lang="pl-PL" sz="1200" b="0" i="0" u="none" strike="noStrik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l-PL" sz="1200" b="0" dirty="0">
                <a:solidFill>
                  <a:schemeClr val="tx1"/>
                </a:solidFill>
                <a:effectLst/>
              </a:rPr>
              <a:t>o Regionalne Inteligentne Specjalizacje – RIS</a:t>
            </a:r>
          </a:p>
          <a:p>
            <a:endParaRPr lang="pl-PL" sz="1200" b="0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dirty="0">
                <a:highlight>
                  <a:srgbClr val="C0C0C0"/>
                </a:highlight>
              </a:rPr>
              <a:t>dziedziny o dużym potencjale istotne z punktu widzenia rozwoju województwa lubuskiego</a:t>
            </a:r>
            <a:r>
              <a:rPr lang="pl-PL" sz="1200" dirty="0"/>
              <a:t>, które bazują na unikatowych zasobach regionalnych i ich nowatorskiej kombinacji oraz w ramach których </a:t>
            </a:r>
            <a:br>
              <a:rPr lang="pl-PL" sz="1200" dirty="0"/>
            </a:br>
            <a:r>
              <a:rPr lang="pl-PL" sz="1200" dirty="0"/>
              <a:t>zakłada się m.in. realizację prac badawczo-rozwojowych i przedsięwzięć innowacyjnych.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dirty="0"/>
              <a:t>CEL: wzrost konkurencyjności województwa lubuskiego.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kumimoji="0" lang="pl-PL" alt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Calibri"/>
              <a:ea typeface="Microsoft YaHe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050" b="1" dirty="0"/>
              <a:t>Województwo lubuskie posiada trzy obszary specjalizacji:</a:t>
            </a:r>
          </a:p>
          <a:p>
            <a:pPr marL="457200" indent="-457200">
              <a:buAutoNum type="arabicPeriod"/>
            </a:pPr>
            <a:r>
              <a:rPr lang="pl-PL" sz="1050" dirty="0"/>
              <a:t>zielona gospodarka,</a:t>
            </a:r>
          </a:p>
          <a:p>
            <a:pPr marL="457200" indent="-457200">
              <a:buAutoNum type="arabicPeriod"/>
            </a:pPr>
            <a:r>
              <a:rPr lang="pl-PL" sz="1050" dirty="0"/>
              <a:t>zdrowie i jakość życia,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050" dirty="0"/>
              <a:t>innowacyjny przemysł.</a:t>
            </a:r>
          </a:p>
          <a:p>
            <a:endParaRPr lang="pl-PL" sz="1050" dirty="0">
              <a:highlight>
                <a:srgbClr val="C0C0C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pl-PL" sz="90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C0C0C0"/>
                </a:highlight>
                <a:uLnTx/>
                <a:uFillTx/>
                <a:latin typeface="Calibri"/>
                <a:ea typeface="Microsoft YaHei"/>
                <a:cs typeface="Arial" panose="020B0604020202020204" pitchFamily="34" charset="0"/>
              </a:rPr>
              <a:t>więcej o RIS na: https://rpo.lubuskie.pl/inteligentne-specjalizacje</a:t>
            </a:r>
            <a:endParaRPr lang="pl-PL" sz="1050" dirty="0">
              <a:highlight>
                <a:srgbClr val="C0C0C0"/>
              </a:highlight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0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2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272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266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23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8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0601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84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283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594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9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8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58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0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0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F7B42-3B46-46E3-85FF-7A021704E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17D31A-CB5A-4752-B965-AE9BE339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672A5-03A6-4261-B000-AF9D5292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B7EB8A-A0EF-442E-9EF5-F057BC25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811E10-ED34-468C-A60D-B6C2B267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6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EA40F-FC69-42BE-B5A1-30CD6D0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AAD4EA-0509-4CF7-AAD2-7B0DAF0C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FB9513-3554-4102-8169-3B275462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9B8F2E-51D6-4DF7-9F8F-CED73D78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03C0D-F851-407B-B75D-1A7CCFA0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66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E1A936-797F-4C81-8D6A-B5CF1A5E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D298AF-67F5-4A0F-A750-DEF38052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AD081F-37A9-4127-BB0D-25A169F1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B7DC8-CE48-44FE-9AFD-7B6EEC8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F22123-DF0E-44E7-9119-7B1546A7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45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610911-15D0-4EF5-B7F0-BBD68E72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6" y="6418678"/>
            <a:ext cx="7519005" cy="9775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6A993-CE91-4E0D-855D-56FBD17FB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74" y="4489842"/>
            <a:ext cx="3942701" cy="7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12.12.2023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D10497-C7B3-45A4-A15A-D1C750DE3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10" y="6390767"/>
            <a:ext cx="9010669" cy="99373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BFA9FBD-2771-B355-BFAD-7B2E811EF69F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C080FD7-CBA2-A953-2C26-030062BC3EEA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7F39995-B760-B757-B31A-538FB4FDC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CC95F2C-8CE2-E71B-EC8D-F3360CFDC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C97166-C97B-B433-6405-6C83B44FB2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16DA5F7-9C0F-2427-DD6A-CACDD262AF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680900A-B731-5C1E-1896-F4C18BFAE2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410" y="6390767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12.12.2023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1155469-CB1D-4376-9A3A-BFBBF57A5D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925" y="6400521"/>
            <a:ext cx="9010669" cy="99373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C04941B-8B26-B24E-188D-465CD32B20D9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D09E5E-139B-F666-8855-C3FFBE77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F4B13DC-7DC4-14EF-FF0A-90588FADD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16C472D-582B-6DD5-9118-43639B40C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F4FB763-8F2B-7C27-6D63-EA28ECB1D5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596B2FB-39C4-C357-DED3-4EE8E000C3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2C9634C-C5E5-B2BE-BF15-24C4C83D27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67C1057-D3C7-943D-F6D9-158754EFFE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AF0B6D2-30DC-CF5F-E085-F036885D13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D71868D-342C-BE0F-3B0F-74AAB0C512C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DB33C23-498F-ACFB-8AA6-A63B7AFCD4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A0C324E-B938-9ECC-5553-56C7575FBE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A0CF49EB-FF85-C98D-F8C4-EE8879C6D7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C528305F-5A81-02C1-20C5-0C8088EAE1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927E8F40-00D3-E0AE-79AF-6881548D2E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ABB1A9C1-092E-0C71-5719-5BA33C592E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0925" y="6400521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8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12.12.2023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1DBBF15-C236-41DA-B87F-CFFC4C4F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0" y="6398749"/>
            <a:ext cx="9010669" cy="99373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873D6B0-9CE8-5C65-9ED2-D5B51AB0DAF0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6F98824-8808-3BC8-EB90-341FC76A8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2C88468-CFFC-2AAE-8F44-BDB75FBEF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749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0510D9D-2919-4CA6-5B31-A0EDACF0C717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A6195A1-080D-F31C-C37D-A08DA4A99E68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236BA1-05AD-0758-4184-1A19C2251064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37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DC8B9-DD6A-4E1C-92F4-944E8BDC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D6CCF-514F-4B7B-B9C8-5C7246F1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52AF5-1EE2-4FC8-AFE9-C85E7E19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DD2C1D-BD04-4A6C-9058-16188B1F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728FA8-B409-4C41-863E-6FFC365C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50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826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83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59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EEACAD9-94CD-CB92-5127-F372E11AEF1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579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8251E5E-5155-6149-182E-C137FC9D8C94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150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D4787E-4F6A-48B2-9E80-CFC6424B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0" y="6398533"/>
            <a:ext cx="9010669" cy="99373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E884C7C-573C-3413-E82D-D2BD1C27BC72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91EFD3F-1829-84FE-D346-80B8D856E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17B09A1-FB51-0B58-B91E-2B2108B75B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533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48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12.12.2023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1DBBF15-C236-41DA-B87F-CFFC4C4F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749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446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D4787E-4F6A-48B2-9E80-CFC6424BA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533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D6B95-66ED-40A2-AD81-51221EA9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26D0BE-0F13-4345-9FF8-F88FAF03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EA57AB-29AA-4568-B05A-38690DD3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44816D-C13A-458F-91FF-20DC9DB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F214FC-8833-4F68-B0F2-E80D775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2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1BA9B-437B-44DA-AFFC-B9BC3F7E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C092F-9646-42AD-85B9-E0640C3B6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FB781B-EE85-4719-93C8-C01CC840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C008D2-7217-4B0A-B2ED-3EB1AB38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B303A5-6375-4CFA-87C7-5D6FA063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87D5AF-791D-4153-857E-C2441D67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1DD61-C5A5-4643-ABBA-5134E8C1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46597F-DCB7-4582-9132-79060AEE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0EADF5-9159-4DB2-B229-E33877F0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912D54-1975-417F-AC05-D0D4572EE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243339-247A-4149-B709-0EAE819E6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3E8132-D80B-4171-A36A-D4E12515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D67BE9-5676-4D9F-9563-CD2CC046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5C0E4C-E574-40CB-A933-D6302D7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02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1F867-850F-49AE-A8AE-1DB33679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E25CC1-6A30-4BEC-BC82-992656AE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CFF99-AC91-416F-9396-3EBF278A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A7D143-58B5-482B-A974-D6E6C027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2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324847-D099-433A-9E53-63632C70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FA7692-0849-46AA-8A9A-ED13ECBB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EF26F9-5CC0-47AD-B57A-809B1312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20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9C0B7-9CDB-424D-BBF5-9340404C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C90C5-EBA7-47C4-907F-8BDC8876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8FA5EB-B42D-49B2-B092-AF594028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B07AFF-B761-4341-A5D4-9D1B1C4F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BA9E1A-6578-4442-BEBB-C44049C6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89B475-9C59-4E93-9B42-50D81C9F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5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FBA54-9E18-4C8E-8621-13E649B6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5B3223-078C-4685-B129-4E56E2F1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7DD35A-FDB2-4397-AB0A-2C06050B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35E323-F52F-4D9D-A178-9592FDD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7788D0-742A-499D-92AF-36AC98B6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D452D9-9F7C-4413-A39F-135E021F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40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F0409B-C86C-4883-BD82-203D84FB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69CCF6-81C9-4CA9-9254-617005FE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4E7937-0DBA-44EB-B1BF-ECD91ADE8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4DC-2527-40E3-97A6-D527D3F8AE2B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97CAD-6FE3-4122-9163-E92C30229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910584-9902-4C23-8891-AE922E4D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3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20" r:id="rId12"/>
    <p:sldLayoutId id="2147483721" r:id="rId13"/>
    <p:sldLayoutId id="2147483726" r:id="rId14"/>
    <p:sldLayoutId id="21474837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FDF5ED1-3554-FF01-8A44-1E0B0463C99B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E6F5658-EF6B-E472-E0AB-4E505A53BEAF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A4BF167-E422-1247-8F84-3ECC1EC9D6DE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0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56" r:id="rId11"/>
    <p:sldLayoutId id="2147483757" r:id="rId12"/>
    <p:sldLayoutId id="2147483760" r:id="rId13"/>
    <p:sldLayoutId id="2147483763" r:id="rId14"/>
  </p:sldLayoutIdLst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7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8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po.lubuskie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.hajlasz@lubuskie.pl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nabory/31-dostepnosc-szkolnictwa-wyzszeg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europejskie-bez-barier/dostepnosc-plus/nabory/aktualne/nabory-i-konkursy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pozyczki@frw.p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bgk.pl/programy-i-fundusze/fundusze/fundusz-dostepnosci/#c14829" TargetMode="External"/><Relationship Id="rId5" Type="http://schemas.openxmlformats.org/officeDocument/2006/relationships/hyperlink" Target="mailto:dostepnosc@bgk.pl" TargetMode="External"/><Relationship Id="rId4" Type="http://schemas.openxmlformats.org/officeDocument/2006/relationships/hyperlink" Target="mailto:paulina.leszczynska@frw.p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web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bip.lubuskie.pl/system/obj/55916_akt_281_29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lubuskie.pl/cms/205/ogolne_informacje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lubuskie.engo.org.pl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lubuskie.pl/cms/177/tryb_pozakonkursowy_male_granty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pife.zielonagora@lubuskie.pl" TargetMode="External"/><Relationship Id="rId2" Type="http://schemas.openxmlformats.org/officeDocument/2006/relationships/hyperlink" Target="mailto:e.hebdzynska@lubuskie.pl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A6DF6B95-68C5-1074-5366-C12CBD9EA37E}"/>
              </a:ext>
            </a:extLst>
          </p:cNvPr>
          <p:cNvSpPr txBox="1"/>
          <p:nvPr/>
        </p:nvSpPr>
        <p:spPr>
          <a:xfrm>
            <a:off x="1745506" y="3392502"/>
            <a:ext cx="72728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Fundusze Europejskie </a:t>
            </a:r>
          </a:p>
          <a:p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na wsparcie osób</a:t>
            </a:r>
          </a:p>
          <a:p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 niepełnosprawnościami</a:t>
            </a:r>
            <a:endParaRPr lang="pl-PL" sz="4000" dirty="0">
              <a:solidFill>
                <a:srgbClr val="0F2D7B"/>
              </a:solidFill>
            </a:endParaRPr>
          </a:p>
        </p:txBody>
      </p:sp>
      <p:sp>
        <p:nvSpPr>
          <p:cNvPr id="7" name="Podtytuł 14">
            <a:extLst>
              <a:ext uri="{FF2B5EF4-FFF2-40B4-BE49-F238E27FC236}">
                <a16:creationId xmlns:a16="http://schemas.microsoft.com/office/drawing/2014/main" id="{783C8148-79FE-22E3-A90E-4A28960F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458" y="5580037"/>
            <a:ext cx="7992888" cy="504056"/>
          </a:xfrm>
        </p:spPr>
        <p:txBody>
          <a:bodyPr>
            <a:normAutofit/>
          </a:bodyPr>
          <a:lstStyle/>
          <a:p>
            <a:pPr algn="r"/>
            <a:r>
              <a:rPr lang="pl-PL" sz="2400" dirty="0">
                <a:latin typeface="+mn-lt"/>
              </a:rPr>
              <a:t>Kołatka, 12 grudnia 2023 r.</a:t>
            </a:r>
          </a:p>
        </p:txBody>
      </p:sp>
    </p:spTree>
    <p:extLst>
      <p:ext uri="{BB962C8B-B14F-4D97-AF65-F5344CB8AC3E}">
        <p14:creationId xmlns:p14="http://schemas.microsoft.com/office/powerpoint/2010/main" val="182137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8D9C8-A37D-4808-87BB-B9968DB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AF44658-F9C7-9BC8-908B-8E92A8A5D564}"/>
              </a:ext>
            </a:extLst>
          </p:cNvPr>
          <p:cNvSpPr txBox="1">
            <a:spLocks/>
          </p:cNvSpPr>
          <p:nvPr/>
        </p:nvSpPr>
        <p:spPr>
          <a:xfrm>
            <a:off x="1061691" y="899518"/>
            <a:ext cx="8640381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10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://www.funduszeeuropejskie.gov.pl</a:t>
            </a:r>
            <a:endParaRPr lang="pl-PL" sz="10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4B84921-E8E3-1974-33B9-44780249C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497" y="1439517"/>
            <a:ext cx="7230809" cy="58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5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8D9C8-A37D-4808-87BB-B9968DB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AF44658-F9C7-9BC8-908B-8E92A8A5D564}"/>
              </a:ext>
            </a:extLst>
          </p:cNvPr>
          <p:cNvSpPr txBox="1">
            <a:spLocks/>
          </p:cNvSpPr>
          <p:nvPr/>
        </p:nvSpPr>
        <p:spPr>
          <a:xfrm>
            <a:off x="1061691" y="899518"/>
            <a:ext cx="8640381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0" lang="pl-PL" sz="10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://rpo.lubuskie.pl</a:t>
            </a:r>
            <a:endParaRPr kumimoji="0" lang="pl-PL" sz="10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BE7588-02B6-3979-E384-BA5770A6C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797" y="1448610"/>
            <a:ext cx="6889493" cy="56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8D9C8-A37D-4808-87BB-B9968DB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AF44658-F9C7-9BC8-908B-8E92A8A5D564}"/>
              </a:ext>
            </a:extLst>
          </p:cNvPr>
          <p:cNvSpPr txBox="1">
            <a:spLocks/>
          </p:cNvSpPr>
          <p:nvPr/>
        </p:nvSpPr>
        <p:spPr>
          <a:xfrm>
            <a:off x="1061691" y="899517"/>
            <a:ext cx="8640381" cy="55886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0" dirty="0">
                <a:solidFill>
                  <a:srgbClr val="00339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https://www.facebook.com/gpi.lubuskie</a:t>
            </a:r>
            <a:endParaRPr kumimoji="0" lang="pl-PL" sz="10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itchFamily="2" charset="0"/>
                <a:cs typeface="Open Sans" pitchFamily="2" charset="0"/>
              </a:rPr>
            </a:b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+mn-lt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CAB31F-4651-598A-5C88-66DCFF9E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97" y="1458378"/>
            <a:ext cx="6335146" cy="471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75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B97A9D9-C161-E49B-1930-2F24C3CD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753" y="2987750"/>
            <a:ext cx="7920115" cy="504056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F2D7B"/>
                </a:solidFill>
                <a:latin typeface="+mn-lt"/>
              </a:rPr>
              <a:t>Dziękuję za uwagę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A03D8D28-C3AE-A64D-6BE0-54501A38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779837"/>
            <a:ext cx="7920037" cy="2160240"/>
          </a:xfrm>
        </p:spPr>
        <p:txBody>
          <a:bodyPr>
            <a:normAutofit/>
          </a:bodyPr>
          <a:lstStyle/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0" dirty="0">
                <a:solidFill>
                  <a:schemeClr val="tx1"/>
                </a:solidFill>
                <a:cs typeface="+mn-cs"/>
              </a:rPr>
              <a:t>Ewelina Hajłasz</a:t>
            </a:r>
          </a:p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Koordynatorka Sieci Punktów Informacyjnych Funduszy Europejskich w województwie lubuskim</a:t>
            </a:r>
          </a:p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0" dirty="0">
                <a:solidFill>
                  <a:schemeClr val="tx1"/>
                </a:solidFill>
                <a:hlinkClick r:id="rId2"/>
              </a:rPr>
              <a:t>e.hajlasz@lubuskie.pl</a:t>
            </a:r>
            <a:endParaRPr lang="pl-PL" altLang="pl-PL" sz="2000" b="0" dirty="0">
              <a:solidFill>
                <a:schemeClr val="tx1"/>
              </a:solidFill>
            </a:endParaRPr>
          </a:p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68 4565-227, 501945717</a:t>
            </a:r>
            <a:endParaRPr lang="pl-PL" sz="2000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29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712262-82C1-DA04-8F00-28EF08C2D14A}"/>
              </a:ext>
            </a:extLst>
          </p:cNvPr>
          <p:cNvSpPr txBox="1"/>
          <p:nvPr/>
        </p:nvSpPr>
        <p:spPr>
          <a:xfrm>
            <a:off x="1745506" y="3566715"/>
            <a:ext cx="6768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dla Rozwoju Społecznego 2021-2027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F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1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25427" y="1303594"/>
            <a:ext cx="8496944" cy="437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3.1 Dostępność szkolnictwa wyższego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Zapewnienie osobom z niepełnosprawnościami możliwości skorzystania z oferty szkolnictwa wyższego.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Działania: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dostosowanie struktur i procedur uczelni,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dostosowanie materiałów dydaktycznych,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zwiększanie świadomości i kompetencji kadry uczelni w obszarze dostępności oferty edukacyjnej.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W podmiotach systemu szkolnictwa wyższego wspierane będą centra wiedzy o dostępności.</a:t>
            </a:r>
            <a:r>
              <a:rPr lang="pl-PL" sz="2000" b="1" dirty="0"/>
              <a:t> </a:t>
            </a:r>
            <a:endParaRPr lang="pl-PL" sz="2000" b="1" spc="-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5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25427" y="1303594"/>
            <a:ext cx="849694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Beneficjenci:</a:t>
            </a:r>
            <a:r>
              <a:rPr lang="pl-PL" sz="2000" dirty="0"/>
              <a:t> podmioty systemu szkolnictwa wyższego i nauki, uczelnie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studenci, doktoranci, </a:t>
            </a:r>
            <a:r>
              <a:rPr lang="pl-PL" sz="2000" b="1" dirty="0"/>
              <a:t>osoby z niepełnosprawnościami</a:t>
            </a:r>
            <a:r>
              <a:rPr lang="pl-PL" sz="2000" dirty="0"/>
              <a:t>, uczelnie i inne podmioty systemu szkolnictwa wyższego i nauki i ich pracownicy</a:t>
            </a:r>
          </a:p>
          <a:p>
            <a:pPr algn="l" rtl="0"/>
            <a:endParaRPr lang="pl-PL" sz="2000" b="0" i="0" dirty="0">
              <a:solidFill>
                <a:srgbClr val="222222"/>
              </a:solidFill>
              <a:effectLst/>
              <a:latin typeface="Ubuntu Light" panose="020B0304030602030204" pitchFamily="34" charset="0"/>
            </a:endParaRPr>
          </a:p>
          <a:p>
            <a:pPr algn="l" rtl="0"/>
            <a:r>
              <a:rPr lang="pl-PL" sz="2000" b="1" dirty="0">
                <a:solidFill>
                  <a:srgbClr val="222222"/>
                </a:solidFill>
              </a:rPr>
              <a:t>Nabory: </a:t>
            </a:r>
          </a:p>
          <a:p>
            <a:r>
              <a:rPr lang="pl-PL" sz="2000" i="0" dirty="0">
                <a:solidFill>
                  <a:srgbClr val="000000"/>
                </a:solidFill>
                <a:effectLst/>
              </a:rPr>
              <a:t>23 października 2023 r. - 18 stycznia 2024 r.</a:t>
            </a:r>
          </a:p>
          <a:p>
            <a:pPr algn="l" rtl="0"/>
            <a:r>
              <a:rPr lang="pl-PL" sz="2000" dirty="0">
                <a:solidFill>
                  <a:srgbClr val="222222"/>
                </a:solidFill>
              </a:rPr>
              <a:t>grudzień 2023 r. – marzec 2024 r.</a:t>
            </a:r>
            <a:r>
              <a:rPr lang="pl-PL" sz="2000" b="0" i="0" dirty="0">
                <a:solidFill>
                  <a:srgbClr val="222222"/>
                </a:solidFill>
                <a:effectLst/>
              </a:rPr>
              <a:t> </a:t>
            </a:r>
          </a:p>
          <a:p>
            <a:pPr algn="l" rtl="0"/>
            <a:endParaRPr lang="pl-PL" sz="2000" b="1" i="0" dirty="0">
              <a:solidFill>
                <a:srgbClr val="222222"/>
              </a:solidFill>
              <a:effectLst/>
            </a:endParaRPr>
          </a:p>
          <a:p>
            <a:pPr algn="l" rtl="0"/>
            <a:r>
              <a:rPr lang="pl-PL" sz="2000" b="1" i="0" dirty="0">
                <a:solidFill>
                  <a:srgbClr val="222222"/>
                </a:solidFill>
                <a:effectLst/>
              </a:rPr>
              <a:t>Instytucja przyjmująca wnioski: </a:t>
            </a:r>
            <a:r>
              <a:rPr lang="pl-PL" sz="2000" dirty="0"/>
              <a:t>Narodowe Centrum Badań i Rozwoju </a:t>
            </a:r>
            <a:endParaRPr lang="pl-PL" sz="2000" b="0" i="0" dirty="0">
              <a:solidFill>
                <a:srgbClr val="222222"/>
              </a:solidFill>
              <a:effectLst/>
            </a:endParaRPr>
          </a:p>
          <a:p>
            <a:pPr algn="l" rtl="0"/>
            <a:endParaRPr lang="pl-PL" sz="2000" dirty="0">
              <a:solidFill>
                <a:srgbClr val="222222"/>
              </a:solidFill>
              <a:hlinkClick r:id="rId3"/>
            </a:endParaRPr>
          </a:p>
          <a:p>
            <a:pPr algn="l" rtl="0"/>
            <a:endParaRPr lang="pl-PL" sz="2000" dirty="0">
              <a:solidFill>
                <a:srgbClr val="222222"/>
              </a:solidFill>
              <a:hlinkClick r:id="rId3"/>
            </a:endParaRPr>
          </a:p>
          <a:p>
            <a:pPr algn="l" rtl="0"/>
            <a:r>
              <a:rPr lang="pl-PL" sz="2000" dirty="0">
                <a:hlinkClick r:id="rId3"/>
              </a:rPr>
              <a:t>https://www.funduszeeuropejskie.gov.pl/nabory/31-dostepnosc-szkolnictwa-wyzszego/</a:t>
            </a:r>
            <a:endParaRPr lang="pl-PL" sz="2000" b="1" dirty="0">
              <a:solidFill>
                <a:srgbClr val="000000"/>
              </a:solidFill>
              <a:latin typeface="Ubuntu Light" panose="020B0304030602030204" pitchFamily="34" charset="0"/>
            </a:endParaRPr>
          </a:p>
          <a:p>
            <a:pPr>
              <a:spcBef>
                <a:spcPts val="1001"/>
              </a:spcBef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491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259558"/>
            <a:ext cx="813690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3.2 Dostępność cyfrowa </a:t>
            </a:r>
            <a:endParaRPr lang="pl-PL" sz="2000" dirty="0"/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Projekty z zakresu: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upowszechniania tematyki dostępności cyfrowej, w tym kierowane do podmiotów objętych przepisami prawa związanymi z dostępnością cyfrową,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opracowania planu strategicznego wdrażania dostępności cyfrowej w Polsce w perspektywie do 2030 r., a także szkoleń dotyczących dostępności cyfrowej.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Zaplanowany jest do realizacji </a:t>
            </a:r>
            <a:r>
              <a:rPr lang="pl-PL" sz="2000" b="1" dirty="0"/>
              <a:t>projekt edukacyjny</a:t>
            </a:r>
            <a:r>
              <a:rPr lang="pl-PL" sz="2000" dirty="0"/>
              <a:t>, którego uczestnicy będą przygotowywani do uzyskania kwalifikacji rynkowych związanych z dostępnością cyfrową - m.in. „Wykorzystywanie standardu WCAG (Web Content Accessibility </a:t>
            </a:r>
            <a:r>
              <a:rPr lang="pl-PL" sz="2000" dirty="0" err="1"/>
              <a:t>Guidelines</a:t>
            </a:r>
            <a:r>
              <a:rPr lang="pl-PL" sz="2000" dirty="0"/>
              <a:t>) przy tworzeniu i dostosowywaniu stron internetowych” czy „Audytowanie dostępności stron internetowych zgodnie ze standardem WCAG (Web Content Accessibility </a:t>
            </a:r>
            <a:r>
              <a:rPr lang="pl-PL" sz="2000" dirty="0" err="1"/>
              <a:t>Guidelines</a:t>
            </a:r>
            <a:r>
              <a:rPr lang="pl-PL" sz="2000" dirty="0"/>
              <a:t>)”.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analizy możliwości wykorzystania sztucznej inteligencji (AI) w obszarze badania i zapewniania dostępności cyfrowej oraz opracowania narzędzi bazujących na analizie problemów i rozwiązań dzięki AI. </a:t>
            </a:r>
          </a:p>
        </p:txBody>
      </p:sp>
    </p:spTree>
    <p:extLst>
      <p:ext uri="{BB962C8B-B14F-4D97-AF65-F5344CB8AC3E}">
        <p14:creationId xmlns:p14="http://schemas.microsoft.com/office/powerpoint/2010/main" val="219674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25426" y="1187549"/>
            <a:ext cx="8496945" cy="411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Wnioskodawca: </a:t>
            </a:r>
            <a:r>
              <a:rPr lang="pl-PL" sz="2000" dirty="0"/>
              <a:t>Ministerstwo Cyfryzacji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</a:t>
            </a:r>
            <a:r>
              <a:rPr lang="pl-PL" sz="2000" dirty="0"/>
              <a:t>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JST, organizacje i instytuty badawcze, osoby dorosłe, podmioty odpowiedzialne za monitoring dostępności cyfrowej w Polsce, </a:t>
            </a:r>
            <a:r>
              <a:rPr lang="pl-PL" sz="2000" b="1" dirty="0"/>
              <a:t>pracownicy podmiotów publicznych</a:t>
            </a:r>
            <a:r>
              <a:rPr lang="pl-PL" sz="2000" dirty="0"/>
              <a:t>, pracownicy uczelni i innych podmiotów systemu szkolnictwa wyższego i nauki, przedsiębiorstwa (w tym MŚP), </a:t>
            </a:r>
            <a:r>
              <a:rPr lang="pl-PL" sz="2000" b="1" dirty="0"/>
              <a:t>przedstawiciele organizacji pozarządowych, </a:t>
            </a:r>
            <a:r>
              <a:rPr lang="pl-PL" sz="2000" dirty="0"/>
              <a:t>przedstawiciele partnerów społecznych, specjaliści działający w obszarze cyfrowym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 dot. wykorzystania AI:</a:t>
            </a:r>
            <a:r>
              <a:rPr lang="pl-PL" sz="2000" dirty="0"/>
              <a:t> 1 lutego – 27 marca 2024 r.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Instytucja przyjmująca wnioski: </a:t>
            </a:r>
            <a:r>
              <a:rPr lang="pl-PL" sz="2000" dirty="0"/>
              <a:t>Centrum Projektów Polska Cyfrowa</a:t>
            </a:r>
          </a:p>
          <a:p>
            <a:pPr>
              <a:spcBef>
                <a:spcPts val="1001"/>
              </a:spcBef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8776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619597"/>
            <a:ext cx="8424938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3.3 Systemowa poprawa dostępności</a:t>
            </a:r>
          </a:p>
          <a:p>
            <a:pPr>
              <a:spcBef>
                <a:spcPts val="1001"/>
              </a:spcBef>
              <a:defRPr/>
            </a:pPr>
            <a:endParaRPr lang="pl-PL" sz="2000" b="1" dirty="0"/>
          </a:p>
          <a:p>
            <a:pPr marL="457200" indent="-457200">
              <a:spcBef>
                <a:spcPts val="1001"/>
              </a:spcBef>
              <a:buAutoNum type="arabicPeriod"/>
              <a:defRPr/>
            </a:pPr>
            <a:r>
              <a:rPr lang="pl-PL" sz="2000" b="1" dirty="0"/>
              <a:t>Koordynacja wdrażania dostępności do polityk publicznych</a:t>
            </a:r>
            <a:r>
              <a:rPr lang="pl-PL" sz="2000" dirty="0"/>
              <a:t>, m.in.: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 realizacja ekspertyz, analiz, opracowań związanych z zapewnianiem dostępności  w różnych politykach publicznych,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działania świadomościowe skierowane do różnych grup odbiorców.</a:t>
            </a:r>
          </a:p>
        </p:txBody>
      </p:sp>
    </p:spTree>
    <p:extLst>
      <p:ext uri="{BB962C8B-B14F-4D97-AF65-F5344CB8AC3E}">
        <p14:creationId xmlns:p14="http://schemas.microsoft.com/office/powerpoint/2010/main" val="258983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712262-82C1-DA04-8F00-28EF08C2D14A}"/>
              </a:ext>
            </a:extLst>
          </p:cNvPr>
          <p:cNvSpPr txBox="1"/>
          <p:nvPr/>
        </p:nvSpPr>
        <p:spPr>
          <a:xfrm>
            <a:off x="1457474" y="3566715"/>
            <a:ext cx="7354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Sieć Punktów Informacyjnych Funduszy Europejskich</a:t>
            </a:r>
            <a:endParaRPr lang="pl-PL" sz="4000" dirty="0">
              <a:solidFill>
                <a:srgbClr val="0F2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121667" y="1547589"/>
            <a:ext cx="7704857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2. Systemowe wsparcie dostępności w wybranych sektorach</a:t>
            </a:r>
            <a:r>
              <a:rPr lang="pl-PL" sz="2000" dirty="0"/>
              <a:t>, m.in.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realizacja badań, ekspertyz i analiz w celu opracowania i wdrożenia standardów sektorowych,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przegląd przepisów prawa i wprowadzanie zmian związanych z poprawą dostępności,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organizacja wydarzeń branżowych, spotkań i konferencji poświęconych wdrażaniu dostępności w danym sektorze,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szkolenia i inne formy podnoszenia wiedzy, świadomości i kompetencji w dziedzinie dostępności skierowane do osób z danego sektora (np. kierowcy, architekci, logistycy, sprzedawcy)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rozwiązania IT służące poprawie dostępności w danym sektorze (np. bazy danych o miejscach, produktach czy usługach dostępnych i rodzajach ułatwień). </a:t>
            </a:r>
          </a:p>
        </p:txBody>
      </p:sp>
    </p:spTree>
    <p:extLst>
      <p:ext uri="{BB962C8B-B14F-4D97-AF65-F5344CB8AC3E}">
        <p14:creationId xmlns:p14="http://schemas.microsoft.com/office/powerpoint/2010/main" val="275020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979637"/>
            <a:ext cx="770485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Projekt</a:t>
            </a:r>
            <a:r>
              <a:rPr lang="pl-PL" sz="2000" dirty="0"/>
              <a:t> pn. „Zapewnienie jednolitych standardów oraz systemu szkolenia pracowników sektora transportu kolejowego w zakresie obsługi osób z niepełnosprawnościami oraz osób ze szczególnymi potrzebami”</a:t>
            </a:r>
          </a:p>
          <a:p>
            <a:pPr>
              <a:spcBef>
                <a:spcPts val="1001"/>
              </a:spcBef>
              <a:defRPr/>
            </a:pP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Wnioskodawca:</a:t>
            </a:r>
            <a:r>
              <a:rPr lang="pl-PL" sz="2000" dirty="0"/>
              <a:t> Urząd Transportu Kolejowego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 (typ 2): </a:t>
            </a:r>
            <a:r>
              <a:rPr lang="pl-PL" sz="2000" dirty="0"/>
              <a:t>31 grudnia 2023 r. – 31 stycznia 2024 r. </a:t>
            </a:r>
          </a:p>
        </p:txBody>
      </p:sp>
      <p:pic>
        <p:nvPicPr>
          <p:cNvPr id="1034" name="Picture 10" descr="Pociąg, Piktogram, Symbol, Kolej Żelazna">
            <a:extLst>
              <a:ext uri="{FF2B5EF4-FFF2-40B4-BE49-F238E27FC236}">
                <a16:creationId xmlns:a16="http://schemas.microsoft.com/office/drawing/2014/main" id="{05669B21-7161-2E16-2E79-B9B18114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98" y="4571925"/>
            <a:ext cx="1421153" cy="16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23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187549"/>
            <a:ext cx="8496945" cy="591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3. Wzmocnienie potencjału instytucji publicznych wykonujących zadania kontrolne i nadzorcze w związku z wdrożeniem Europejskiego Aktu o Dostępności.</a:t>
            </a:r>
          </a:p>
          <a:p>
            <a:pPr>
              <a:spcBef>
                <a:spcPts val="1001"/>
              </a:spcBef>
              <a:defRPr/>
            </a:pP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4. Animacja i wdrażanie dostępności w podmiotach publicznych, w tym JST, </a:t>
            </a:r>
            <a:r>
              <a:rPr lang="pl-PL" sz="2000" dirty="0"/>
              <a:t>m.in.: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szkolenia i doradztwo dla kadr podmiotów publicznych,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identyfikacja barier na terenie oraz w usługach świadczonych przez JST i przygotowanie rekomendacji dla ich ograniczenia,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animacja i spotkania z udziałem podmiotów publicznych i </a:t>
            </a:r>
            <a:r>
              <a:rPr lang="pl-PL" sz="2000" b="1" dirty="0"/>
              <a:t>NGO</a:t>
            </a:r>
            <a:r>
              <a:rPr lang="pl-PL" sz="2000" dirty="0"/>
              <a:t> w celu wypracowywania najlepszych rozwiązań dla poprawy dostępności na danym terenie,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pomoc w dostosowywaniu procedur oraz komunikacji do wymogów dostępności,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działania poprawiające dostępność podmiotów publicznych, w tym działania inwestycyjne. </a:t>
            </a:r>
          </a:p>
        </p:txBody>
      </p:sp>
    </p:spTree>
    <p:extLst>
      <p:ext uri="{BB962C8B-B14F-4D97-AF65-F5344CB8AC3E}">
        <p14:creationId xmlns:p14="http://schemas.microsoft.com/office/powerpoint/2010/main" val="217267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763613"/>
            <a:ext cx="8424937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Beneficjenci: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centra aktywności lokalnej, </a:t>
            </a:r>
            <a:r>
              <a:rPr lang="pl-PL" sz="2000" b="1" dirty="0"/>
              <a:t>instytucje integracji i pomocy społecznej</a:t>
            </a:r>
            <a:r>
              <a:rPr lang="pl-PL" sz="2000" dirty="0"/>
              <a:t>, instytucje kultury, instytucje sportu, jednostki naukowe, jednostki organizacyjne działające w imieniu JST, kluby sportowe, centra sportu, Lasy Państwowe, parki narodowe i krajobrazowe, Lokalne Grupy Działania, organizacje badawcze, </a:t>
            </a:r>
            <a:r>
              <a:rPr lang="pl-PL" sz="2000" b="1" dirty="0"/>
              <a:t>organizacje pozarządowe</a:t>
            </a:r>
            <a:r>
              <a:rPr lang="pl-PL" sz="2000" dirty="0"/>
              <a:t>, organizatorzy i operatorzy publicznego transportu zbiorowego, ośrodki kształcenia dorosłych, podmioty ekonomii społecznej, przedsiębiorstwa kolejowych przewozów pasażerskich, rządowe organizacje turystyczne, uczelnie, zarządcy infrastruktury dworcowej i kolejowej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administracja publiczna (w tym rządowa), instytucje kultury, </a:t>
            </a:r>
            <a:r>
              <a:rPr lang="pl-PL" sz="2000" b="1" dirty="0"/>
              <a:t>osoby z niepełnosprawnościami i ich rodziny</a:t>
            </a:r>
            <a:r>
              <a:rPr lang="pl-PL" sz="2000" dirty="0"/>
              <a:t>, podmioty publiczne i ich pracownicy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9179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25427" y="1619597"/>
            <a:ext cx="8352928" cy="38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3.4 Nowe rozwiązania na rzecz osób z niepełnosprawnościami </a:t>
            </a:r>
          </a:p>
          <a:p>
            <a:pPr>
              <a:spcBef>
                <a:spcPts val="1001"/>
              </a:spcBef>
              <a:defRPr/>
            </a:pP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Typy projektów: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1. Wdrożenie i przetestowanie rozwiązań dotyczących zatrudnienia wspomaganego (ZW).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Zatrudnienie wspomagane będzie kierowane do osób mających szczególne trudności w samodzielnym znalezieniu i utrzymaniu zatrudnienia na otwartym rynku pracy. Planowane jest m.in. przygotowanie administracji do wdrożenia ZW, zorganizowanie sieci agencji ZW, realizacja ZW. </a:t>
            </a:r>
          </a:p>
        </p:txBody>
      </p:sp>
    </p:spTree>
    <p:extLst>
      <p:ext uri="{BB962C8B-B14F-4D97-AF65-F5344CB8AC3E}">
        <p14:creationId xmlns:p14="http://schemas.microsoft.com/office/powerpoint/2010/main" val="235232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619597"/>
            <a:ext cx="8352929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2. Opracowanie i przetestowanie narzędzi wsparcia dla osób z niepełnosprawnościami - kręgów wsparcia oraz modelu wspieranego podejmowania decyzji, w tym asystenta prawnego. </a:t>
            </a:r>
          </a:p>
          <a:p>
            <a:pPr>
              <a:spcBef>
                <a:spcPts val="1001"/>
              </a:spcBef>
              <a:defRPr/>
            </a:pPr>
            <a:endParaRPr lang="pl-PL" sz="2000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Kręgi wsparcia </a:t>
            </a:r>
            <a:r>
              <a:rPr lang="pl-PL" sz="2000" dirty="0"/>
              <a:t>obejmują tworzenie wokół osób z niepełnosprawnością grupy osób wspierających, oferujących wsparcie specjalistyczne (np. asystent osobisty, pracownik pomocy społecznej, terapeuta, prawnik) i nieformalne (np. rodzina, przyjaciele, znajomi, sąsiedzi, wolontariusze).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Model wspieranego podejmowania decyzji </a:t>
            </a:r>
            <a:r>
              <a:rPr lang="pl-PL" sz="2000" dirty="0"/>
              <a:t>ma na celu zastąpienie instytucji ubezwłasnowolnienia.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Nabór: </a:t>
            </a:r>
            <a:r>
              <a:rPr lang="pl-PL" sz="2000" dirty="0"/>
              <a:t>1 września – 1 października 2024 r.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Wnioskodawcy: </a:t>
            </a:r>
            <a:r>
              <a:rPr lang="pl-PL" sz="2000" dirty="0"/>
              <a:t>przedsiębiorstwa, instytucje nauki i edukacji, organizacje społeczne i związki wyznaniowe, służby publiczne, administracja publiczna </a:t>
            </a:r>
          </a:p>
        </p:txBody>
      </p:sp>
    </p:spTree>
    <p:extLst>
      <p:ext uri="{BB962C8B-B14F-4D97-AF65-F5344CB8AC3E}">
        <p14:creationId xmlns:p14="http://schemas.microsoft.com/office/powerpoint/2010/main" val="2690106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619597"/>
            <a:ext cx="8352929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3. Przygotowanie kompleksowego i zintegrowanego systemu orzekania o niepełnosprawności.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Orzekanie będzie prowadzone przez niezależną instytucję - krajowe centrum do spraw orzekania o niepełnosprawności, nad którym nadzór będzie sprawował Pełnomocnik Rządu do Spraw Osób Niepełnosprawnych.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Planowane jest zbudowanie infrastruktury orzeczniczej, przygotowanie i wdrożenie systemu informatycznego na potrzeby orzecznictwa i przeszkolenie kadry.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Nowy system orzekania będzie integrował istniejące obecnie systemy i pozwoli na lepsze kierunkowanie wsparcia.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Nabór: </a:t>
            </a:r>
            <a:r>
              <a:rPr lang="pl-PL" sz="2000" dirty="0"/>
              <a:t>czerwiec 2024 r.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Wnioskodawca: </a:t>
            </a:r>
            <a:r>
              <a:rPr lang="pl-PL" sz="2000" dirty="0"/>
              <a:t>Biuro Pełnomocnika Rządu ds. Osób Niepełnosprawnych w Ministerstwie Rodziny i Polityki Społecznej</a:t>
            </a:r>
          </a:p>
        </p:txBody>
      </p:sp>
    </p:spTree>
    <p:extLst>
      <p:ext uri="{BB962C8B-B14F-4D97-AF65-F5344CB8AC3E}">
        <p14:creationId xmlns:p14="http://schemas.microsoft.com/office/powerpoint/2010/main" val="1943652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403573"/>
            <a:ext cx="8424938" cy="535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4. Opracowanie i przetestowanie modelu wsparcia dla rodzin z osobą z niepełnosprawnością lub zagrożoną niepełnosprawnością.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Wsparcie będzie skupione na potrzebach rodzin, np. informacyjnych, psychologicznych.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Stworzony zostanie pilotaż instytucji doradców rodziny z osobą z niepełnosprawnością lub zagrożoną niepełnosprawnością, zapewnione zostanie zwiększenie dostępności informacji niezbędnych dla członków rodzin osób z niepełnosprawnościami przez uruchomienie portalu informacyjnego i infolinii.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Zorganizowana zostanie usługa hybrydowych asystentów rodziny umożliwiających wsparcie, w tym o charakterze psychologicznym, w formie spotkań oraz on-line, a także pilotaż zindywidualizowanych form wsparcia dla członków rodziny osób z niepełnosprawnością.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Nabór: </a:t>
            </a:r>
            <a:r>
              <a:rPr lang="pl-PL" sz="2000" dirty="0"/>
              <a:t>wrzesień – październik 2024 r.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Wnioskodawca: </a:t>
            </a:r>
            <a:r>
              <a:rPr lang="pl-PL" sz="2000" dirty="0"/>
              <a:t>Biuro Pełnomocnika Rządu ds. Osób Niepełnosprawnych w Ministerstwie Rodziny i Polityki Społecznej </a:t>
            </a:r>
          </a:p>
        </p:txBody>
      </p:sp>
    </p:spTree>
    <p:extLst>
      <p:ext uri="{BB962C8B-B14F-4D97-AF65-F5344CB8AC3E}">
        <p14:creationId xmlns:p14="http://schemas.microsoft.com/office/powerpoint/2010/main" val="158673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763613"/>
            <a:ext cx="835292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Beneficjenci: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administracja rządowa, jednostki naukowe, JST, MŚP, organizacje badawcze, </a:t>
            </a:r>
            <a:r>
              <a:rPr lang="pl-PL" sz="2000" b="1" dirty="0"/>
              <a:t>organizacje pozarządowe</a:t>
            </a:r>
            <a:r>
              <a:rPr lang="pl-PL" sz="2000" dirty="0"/>
              <a:t>, podmioty ekonomii społecznej, uczelnie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administracja publiczna (w tym rządowa), instytucje rynku pracy (w tym publiczne służby zatrudnienia), JST, kadra orzekająca o niepełnosprawności, osoby z niepełnosprawnościami i ich rodziny, pracodawcy, specjaliści pracujący na rzecz osób z niepełnosprawnościami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34346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331565"/>
            <a:ext cx="842493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3.5 Lepsza komunikacja dla osób z niepełnosprawnościami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Utworzenie Centrum Komunikacji dla osób z różnego rodzaju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niepełnosprawnościami, zapewniającego komunikowanie się i uzyskanie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informacji, w tym przy pomocy alternatywnych i wspomagających sposobów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komunikacji (AAC) oraz języka migowego. </a:t>
            </a:r>
          </a:p>
          <a:p>
            <a:pPr>
              <a:spcBef>
                <a:spcPts val="1001"/>
              </a:spcBef>
              <a:defRPr/>
            </a:pP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Beneficjent: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administracja rządowa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osoby z niepełnosprawnościami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Nabór: </a:t>
            </a:r>
            <a:r>
              <a:rPr lang="pl-PL" sz="2000" dirty="0"/>
              <a:t>1 września – 1 października 2024 r.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Wnioskodawca: </a:t>
            </a:r>
            <a:r>
              <a:rPr lang="pl-PL" sz="2000" dirty="0"/>
              <a:t>Biuro Pełnomocnika Rządu ds. Osób Niepełnosprawnych w Ministerstwie Rodziny i Polityki Społecznej</a:t>
            </a:r>
          </a:p>
        </p:txBody>
      </p:sp>
    </p:spTree>
    <p:extLst>
      <p:ext uri="{BB962C8B-B14F-4D97-AF65-F5344CB8AC3E}">
        <p14:creationId xmlns:p14="http://schemas.microsoft.com/office/powerpoint/2010/main" val="154048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3E26-FB45-4EFF-B304-E8E1CAC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Sieć Punktów Informacyjnych Funduszy Europejskich w Polsce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47E81-7CAE-4B53-A59A-CD2F491F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195661"/>
            <a:ext cx="3743936" cy="4392288"/>
          </a:xfrm>
        </p:spPr>
        <p:txBody>
          <a:bodyPr/>
          <a:lstStyle/>
          <a:p>
            <a:r>
              <a:rPr lang="pl-PL" sz="2000" dirty="0">
                <a:latin typeface="+mn-lt"/>
                <a:ea typeface="Times New Roman" panose="02020603050405020304" pitchFamily="18" charset="0"/>
              </a:rPr>
              <a:t>Centralny Punkt Informacyjny Funduszy Europejskich</a:t>
            </a:r>
          </a:p>
          <a:p>
            <a:pPr marL="0" indent="0">
              <a:buNone/>
            </a:pPr>
            <a:endParaRPr lang="pl-PL" sz="20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n-lt"/>
                <a:ea typeface="Times New Roman" panose="02020603050405020304" pitchFamily="18" charset="0"/>
              </a:rPr>
              <a:t>Główne Punkty Informacyjne Funduszy Europejskich</a:t>
            </a:r>
          </a:p>
          <a:p>
            <a:pPr marL="0" indent="0">
              <a:buNone/>
            </a:pPr>
            <a:endParaRPr lang="pl-PL" sz="20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n-lt"/>
                <a:ea typeface="Times New Roman" panose="02020603050405020304" pitchFamily="18" charset="0"/>
              </a:rPr>
              <a:t>Lokalne Punkty Informacyjne Funduszy Europejskich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6530C46-5153-CBFC-CFC6-A71BB452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14" y="1763613"/>
            <a:ext cx="4019550" cy="412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19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348402"/>
            <a:ext cx="856895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3.6 Europejskie pożyczki dla przedsiębiorców na dostępność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Instrumenty zwrotne dla przedsiębiorców w celu poprawy dostępności prowadzonej przez nich działalności gospodarczej.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Uruchomione zostaną preferencyjne pożyczki wraz z możliwością częściowego umorzenia kapitału pożyczki pod warunkiem w celu zwiększenia dostępności prowadzonej przez nich działalności gospodarczej, w tym umożliwienia im dostosowania swojej działalności do wymogów określonych w przepisach prawa (ustawa o zapewnieniu dostępności osobom ze szczególnymi potrzebami, a także EAA). </a:t>
            </a:r>
          </a:p>
          <a:p>
            <a:pPr>
              <a:spcBef>
                <a:spcPts val="1001"/>
              </a:spcBef>
              <a:defRPr/>
            </a:pPr>
            <a:endParaRPr lang="pl-PL" sz="2000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Beneficjent: </a:t>
            </a:r>
            <a:r>
              <a:rPr lang="pl-PL" sz="2000" dirty="0"/>
              <a:t>Bank Gospodarstwa Krajowego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</a:t>
            </a:r>
            <a:r>
              <a:rPr lang="pl-PL" sz="2000" dirty="0"/>
              <a:t> przedsiębiorcy</a:t>
            </a:r>
          </a:p>
        </p:txBody>
      </p:sp>
    </p:spTree>
    <p:extLst>
      <p:ext uri="{BB962C8B-B14F-4D97-AF65-F5344CB8AC3E}">
        <p14:creationId xmlns:p14="http://schemas.microsoft.com/office/powerpoint/2010/main" val="2266574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25426" y="1259557"/>
            <a:ext cx="8424937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3 Dostępność i usługi dla osób z niepełnosprawnościami</a:t>
            </a: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3.7 Dostępność podmiotów leczniczych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Poprawa dostępności podmiotów leczniczych udzielających świadczeń zdrowotnych w zakresie AOS (ambulatoryjnej opieki specjalistycznej).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Realizowane będą działania obejmujące: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opracowanie i wdrożenie standardów dostępności w podmiotach leczniczych świadczących AOS,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szkolenia dla pracowników AOS w zakresie obsługi pacjenta ze szczególnymi potrzebami.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Typ beneficjenta: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administracja rządowa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osoby starsze, </a:t>
            </a:r>
            <a:r>
              <a:rPr lang="pl-PL" sz="2000" b="1" dirty="0"/>
              <a:t>osoby z niepełnosprawnościami</a:t>
            </a:r>
            <a:r>
              <a:rPr lang="pl-PL" sz="2000" dirty="0"/>
              <a:t>, podmioty lecznicze</a:t>
            </a:r>
          </a:p>
        </p:txBody>
      </p:sp>
    </p:spTree>
    <p:extLst>
      <p:ext uri="{BB962C8B-B14F-4D97-AF65-F5344CB8AC3E}">
        <p14:creationId xmlns:p14="http://schemas.microsoft.com/office/powerpoint/2010/main" val="2998096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115541"/>
            <a:ext cx="8424938" cy="568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Priorytet 4 Spójność społeczna i zdrowie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4.1 Europejskie pożyczki na samozatrudnienie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Wsparcie będzie obejmowało preferencyjne pożyczki dla osób zamierzających podjąć działalność gospodarczą. Zakłada się również możliwość łączenia pożyczki ze wsparciem bezzwrotnym w formie umorzenia części kapitału, jak również możliwość skorzystania ze wsparcia szkoleniowo-doradczego.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Wsparcie zwrotne na podjęcie działalności gospodarczej będzie wdrażane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jednolicie w całym kraju w oparciu o program </a:t>
            </a:r>
            <a:r>
              <a:rPr lang="pl-PL" sz="2000" b="1" dirty="0"/>
              <a:t>„Pierwszy biznes - Wsparcie w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starcie”.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Beneficjent: </a:t>
            </a:r>
            <a:r>
              <a:rPr lang="pl-PL" sz="2000" dirty="0"/>
              <a:t>Bank Gospodarstwa Krajowego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Grupa docelowa: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osoby fizyczne uprawnione do otrzymania pożyczki na podjęcie działalności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gospodarczej zgodnie z przepisami ustawy z dnia 20 kwietnia 2004 r. o promocji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zatrudnienia i instytucjach rynku pracy / ustawy ją zastępującej</a:t>
            </a:r>
          </a:p>
        </p:txBody>
      </p:sp>
    </p:spTree>
    <p:extLst>
      <p:ext uri="{BB962C8B-B14F-4D97-AF65-F5344CB8AC3E}">
        <p14:creationId xmlns:p14="http://schemas.microsoft.com/office/powerpoint/2010/main" val="562860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924A74-3448-7956-27F7-698097C1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1" y="1174427"/>
            <a:ext cx="8906506" cy="51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71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Rozwoju Społecznego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058586"/>
            <a:ext cx="83529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Priorytet 4 Spójność społeczna i zdrowie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4.7 Wsparcie NGO w zakresie dostępności i włączenia społecznego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Wsparcie potencjału NGO do prowadzenia działań służących zapewnianiu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dostępności osobom ze szczególnymi potrzebami lub włączeniu społecznemu.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Działania: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doradztwo w zakresie wzmocnienia potencjału NGO,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podnoszenie kompetencji eksperckich przedstawicieli NGO,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przegląd procesów i wdrożenie usprawnień w zakresie działań NGO na rzecz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dostępności oraz włączenia społecznego. </a:t>
            </a:r>
          </a:p>
          <a:p>
            <a:pPr>
              <a:spcBef>
                <a:spcPts val="1001"/>
              </a:spcBef>
              <a:defRPr/>
            </a:pPr>
            <a:endParaRPr lang="pl-PL" sz="2000" b="1" dirty="0"/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Nabór: </a:t>
            </a:r>
            <a:r>
              <a:rPr lang="pl-PL" sz="2000" dirty="0"/>
              <a:t>marzec 2024 r.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Wnioskodawca: </a:t>
            </a:r>
            <a:r>
              <a:rPr lang="pl-PL" sz="2000" dirty="0"/>
              <a:t>organizacje pozarządowe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Instytucja przyjmująca wnioski: </a:t>
            </a:r>
            <a:r>
              <a:rPr lang="pl-PL" sz="2000" dirty="0"/>
              <a:t>Kancelaria Prezesa Rady Ministrów</a:t>
            </a:r>
          </a:p>
        </p:txBody>
      </p:sp>
    </p:spTree>
    <p:extLst>
      <p:ext uri="{BB962C8B-B14F-4D97-AF65-F5344CB8AC3E}">
        <p14:creationId xmlns:p14="http://schemas.microsoft.com/office/powerpoint/2010/main" val="273090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712262-82C1-DA04-8F00-28EF08C2D14A}"/>
              </a:ext>
            </a:extLst>
          </p:cNvPr>
          <p:cNvSpPr txBox="1"/>
          <p:nvPr/>
        </p:nvSpPr>
        <p:spPr>
          <a:xfrm>
            <a:off x="1745506" y="3566715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F2D7B"/>
                </a:solidFill>
              </a:rPr>
              <a:t>Fundusze Europejskie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F2D7B"/>
                </a:solidFill>
              </a:rPr>
              <a:t>dla Nowoczesnej Gospodarki 2021-2027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F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4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Nowoczesnej Gospodarki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25426" y="1259557"/>
            <a:ext cx="84969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Priorytet 1 Wsparcie dla przedsiębiorców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Działanie 1.1 Ścieżka SMART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Wparcie kompleksowych projektów przedsiębiorstw i ich konsorcjów w ramach realizacji procesu B+R+I.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Kompleksowe projekty odpowiadają potrzebom przedsiębiorców z zakresu: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prac B+R,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wdrożeń innowacji,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rozwoju infrastruktury B+R,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internacjonalizacji,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rozwoju kompetencji pracowników i osób zarządzających przedsiębiorstwem,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cyfryzacji i zazielenienia działalności przedsiębiorstw.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Nabór dedykowany projektom na rzecz dostępności: </a:t>
            </a:r>
            <a:r>
              <a:rPr lang="pl-PL" sz="2000" dirty="0"/>
              <a:t>czerwiec – październik 2024 r. 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Wnioskodawcy:</a:t>
            </a:r>
            <a:r>
              <a:rPr lang="pl-PL" sz="2000" dirty="0"/>
              <a:t> MŚP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dirty="0"/>
              <a:t>Instytucja przyjmująca wnioski: </a:t>
            </a:r>
            <a:r>
              <a:rPr lang="pl-PL" sz="2000" dirty="0"/>
              <a:t>Polska Agencja Rozwoju Przedsiębiorczości</a:t>
            </a:r>
          </a:p>
        </p:txBody>
      </p:sp>
    </p:spTree>
    <p:extLst>
      <p:ext uri="{BB962C8B-B14F-4D97-AF65-F5344CB8AC3E}">
        <p14:creationId xmlns:p14="http://schemas.microsoft.com/office/powerpoint/2010/main" val="37726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Europejskie dla Nowoczesnej Gospodarki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835621"/>
            <a:ext cx="8208913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endParaRPr lang="pl-PL" sz="2000" dirty="0"/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15 listopada 2023 r. zakończył się nabór tematyczny na rzecz dostępności w Ścieżce SMART.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Cel działania: 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zaspokojenie potrzeb osób ze szczególnymi potrzebami.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Przedmiotem każdego z modułów musi być rozwiązanie problemów osób ze szczególnymi potrzebami istotnie przyczyniające się do zwiększenia dostępności (zniesienie co najmniej jednej lub więcej barier występujących np. w przestrzeni fizycznej, rzeczywistości cyfrowej, systemach informacyjno-komunikacyjnych, produktach, usługach, procesach lub zaspokojenie szczególnych potrzeb tych osób). </a:t>
            </a:r>
          </a:p>
          <a:p>
            <a:pPr>
              <a:spcBef>
                <a:spcPts val="1001"/>
              </a:spcBef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69041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712262-82C1-DA04-8F00-28EF08C2D14A}"/>
              </a:ext>
            </a:extLst>
          </p:cNvPr>
          <p:cNvSpPr txBox="1"/>
          <p:nvPr/>
        </p:nvSpPr>
        <p:spPr>
          <a:xfrm>
            <a:off x="1745506" y="3566715"/>
            <a:ext cx="712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F2D7B"/>
                </a:solidFill>
              </a:rPr>
              <a:t>Program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lang="pl-PL" sz="4000" b="1" dirty="0" err="1">
                <a:solidFill>
                  <a:srgbClr val="0F2D7B"/>
                </a:solidFill>
                <a:latin typeface="Calibri" panose="020F0502020204030204"/>
              </a:rPr>
              <a:t>stępność</a:t>
            </a:r>
            <a:r>
              <a:rPr lang="pl-PL" sz="4000" b="1" dirty="0">
                <a:solidFill>
                  <a:srgbClr val="0F2D7B"/>
                </a:solidFill>
                <a:latin typeface="Calibri" panose="020F0502020204030204"/>
              </a:rPr>
              <a:t> Plus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F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95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Dostępność Plus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2987749"/>
            <a:ext cx="8208913" cy="360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pl-PL" sz="2000" b="1" i="0" dirty="0">
                <a:solidFill>
                  <a:srgbClr val="000000"/>
                </a:solidFill>
                <a:effectLst/>
              </a:rPr>
              <a:t>Cel Programu </a:t>
            </a:r>
            <a:r>
              <a:rPr lang="pl-PL" sz="2000" i="0" dirty="0">
                <a:solidFill>
                  <a:srgbClr val="000000"/>
                </a:solidFill>
                <a:effectLst/>
              </a:rPr>
              <a:t>– zapewnienie swobodnego dostępu do dóbr, usług oraz możliwości udziału w życiu społecznym i publicznym osób o szczególnych potrzebach. </a:t>
            </a:r>
          </a:p>
          <a:p>
            <a:pPr algn="l"/>
            <a:r>
              <a:rPr lang="pl-PL" sz="2000" dirty="0">
                <a:solidFill>
                  <a:srgbClr val="000000"/>
                </a:solidFill>
              </a:rPr>
              <a:t>Działania k</a:t>
            </a:r>
            <a:r>
              <a:rPr lang="pl-PL" sz="2000" i="0" dirty="0">
                <a:solidFill>
                  <a:srgbClr val="000000"/>
                </a:solidFill>
                <a:effectLst/>
              </a:rPr>
              <a:t>oncentrują się na dostosowaniu przestrzeni publicznej, architektury, transportu i produktów do wymagań wszystkich obywateli.</a:t>
            </a:r>
          </a:p>
          <a:p>
            <a:pPr algn="l"/>
            <a:endParaRPr lang="pl-PL" sz="20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pl-PL" sz="2000" b="1" i="0" dirty="0">
                <a:solidFill>
                  <a:srgbClr val="000000"/>
                </a:solidFill>
                <a:effectLst/>
              </a:rPr>
              <a:t>Wartość inwestycji </a:t>
            </a:r>
            <a:r>
              <a:rPr lang="pl-PL" sz="2000" i="0" dirty="0">
                <a:solidFill>
                  <a:srgbClr val="000000"/>
                </a:solidFill>
                <a:effectLst/>
              </a:rPr>
              <a:t>– około 23 mld zł w latach 2018-2025. </a:t>
            </a:r>
          </a:p>
          <a:p>
            <a:pPr algn="l"/>
            <a:endParaRPr lang="pl-PL" sz="2000" dirty="0">
              <a:solidFill>
                <a:srgbClr val="000000"/>
              </a:solidFill>
            </a:endParaRPr>
          </a:p>
          <a:p>
            <a:pPr algn="l"/>
            <a:r>
              <a:rPr lang="pl-PL" sz="2000" b="1" i="0" dirty="0">
                <a:solidFill>
                  <a:srgbClr val="000000"/>
                </a:solidFill>
                <a:effectLst/>
              </a:rPr>
              <a:t>Źródła finansowania: </a:t>
            </a:r>
            <a:r>
              <a:rPr lang="pl-PL" sz="2000" i="0" dirty="0">
                <a:solidFill>
                  <a:srgbClr val="000000"/>
                </a:solidFill>
                <a:effectLst/>
              </a:rPr>
              <a:t>Fundusze Europejskie oraz publiczne środki krajowe.</a:t>
            </a:r>
          </a:p>
          <a:p>
            <a:pPr>
              <a:spcBef>
                <a:spcPts val="1001"/>
              </a:spcBef>
              <a:defRPr/>
            </a:pP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9AF896-9975-6020-E067-12B322FAE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34" y="849646"/>
            <a:ext cx="3858163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3E26-FB45-4EFF-B304-E8E1CAC3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5688533" cy="108000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Sieć Punktów Informacyjnych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Funduszy Europejskich w województwie lubuskim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A569DBB-4090-DC96-C981-F3AACE5A5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10" y="734885"/>
            <a:ext cx="3983736" cy="6089904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C3034B42-FE2B-C33D-72D7-FC2B7101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2843733"/>
            <a:ext cx="4175983" cy="2160240"/>
          </a:xfrm>
        </p:spPr>
        <p:txBody>
          <a:bodyPr/>
          <a:lstStyle/>
          <a:p>
            <a:r>
              <a:rPr lang="pl-PL" sz="2000" dirty="0">
                <a:latin typeface="+mn-lt"/>
                <a:ea typeface="Times New Roman" panose="02020603050405020304" pitchFamily="18" charset="0"/>
              </a:rPr>
              <a:t>Główny Punkt Informacyjny Funduszy Europejskich w Zielonej Górze</a:t>
            </a:r>
          </a:p>
          <a:p>
            <a:pPr marL="0" indent="0">
              <a:buNone/>
            </a:pPr>
            <a:endParaRPr lang="pl-PL" sz="20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n-lt"/>
                <a:ea typeface="Times New Roman" panose="02020603050405020304" pitchFamily="18" charset="0"/>
              </a:rPr>
              <a:t>Lokalny Punkt Informacyjny Funduszy Europejskich w Gorzowie Wielkopolskim</a:t>
            </a:r>
          </a:p>
          <a:p>
            <a:pPr marL="0" indent="0">
              <a:buNone/>
            </a:pPr>
            <a:endParaRPr lang="pl-PL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63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Obszary wsparcia</a:t>
            </a:r>
            <a:endParaRPr lang="pl-PL" sz="2400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331565"/>
            <a:ext cx="83529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architektura,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transport,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edukacja,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służba zdrowia,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cyfryzacja,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usługi,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konkurencyjność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</a:rPr>
              <a:t>koordynacja </a:t>
            </a:r>
          </a:p>
          <a:p>
            <a:pPr algn="l"/>
            <a:endParaRPr lang="pl-PL" sz="2000" dirty="0">
              <a:solidFill>
                <a:srgbClr val="000000"/>
              </a:solidFill>
            </a:endParaRPr>
          </a:p>
          <a:p>
            <a:pPr algn="l"/>
            <a:r>
              <a:rPr lang="pl-PL" sz="2000" i="0" dirty="0">
                <a:solidFill>
                  <a:srgbClr val="000000"/>
                </a:solidFill>
                <a:effectLst/>
              </a:rPr>
              <a:t>Działania w Programie Dostępność Plus są realizowane za pośrednictwem konkursów i projektów przeprowadzanych w poszczególnych krajowych programach w ramach Funduszy Europejskich. </a:t>
            </a:r>
          </a:p>
          <a:p>
            <a:pPr algn="l"/>
            <a:endParaRPr lang="pl-PL" sz="2000" b="1" dirty="0">
              <a:solidFill>
                <a:srgbClr val="000000"/>
              </a:solidFill>
            </a:endParaRPr>
          </a:p>
          <a:p>
            <a:r>
              <a:rPr lang="pl-PL" sz="2000" b="1" dirty="0">
                <a:solidFill>
                  <a:srgbClr val="000000"/>
                </a:solidFill>
              </a:rPr>
              <a:t>Aktualne nabory: </a:t>
            </a:r>
            <a:r>
              <a:rPr lang="pl-PL" sz="2000" b="1" dirty="0">
                <a:solidFill>
                  <a:srgbClr val="000000"/>
                </a:solidFill>
                <a:hlinkClick r:id="rId3"/>
              </a:rPr>
              <a:t>https://www.funduszeeuropejskie.gov.pl/strony/o-funduszach/fundusze-europejskie-bez-barier/dostepnosc-plus/nabory/aktualne/nabory-i-konkursy/</a:t>
            </a:r>
            <a:endParaRPr lang="pl-PL" sz="2000" b="1" dirty="0">
              <a:solidFill>
                <a:srgbClr val="000000"/>
              </a:solidFill>
            </a:endParaRPr>
          </a:p>
          <a:p>
            <a:pPr algn="l"/>
            <a:endParaRPr lang="pl-PL" sz="2000" b="1" i="0" dirty="0">
              <a:solidFill>
                <a:srgbClr val="000000"/>
              </a:solidFill>
              <a:effectLst/>
            </a:endParaRPr>
          </a:p>
          <a:p>
            <a:pPr algn="l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6056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 fontScale="90000"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„Program windowy”</a:t>
            </a:r>
            <a:br>
              <a:rPr lang="pl-PL" sz="2400" b="0" i="0" dirty="0">
                <a:solidFill>
                  <a:srgbClr val="222222"/>
                </a:solidFill>
                <a:effectLst/>
                <a:latin typeface="Ubuntu Light" panose="020B0304030602030204" pitchFamily="34" charset="0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1403573"/>
            <a:ext cx="835292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dirty="0">
                <a:solidFill>
                  <a:srgbClr val="222222"/>
                </a:solidFill>
                <a:effectLst/>
              </a:rPr>
              <a:t>Fundusz Dostępności („program windowy”) przeznaczony jest na realizację wielu brakujących bądź niezbędnych inwestycji w budynkach mieszkalnych.</a:t>
            </a:r>
          </a:p>
          <a:p>
            <a:pPr algn="l"/>
            <a:endParaRPr lang="pl-PL" sz="2000" b="0" i="0" dirty="0">
              <a:solidFill>
                <a:srgbClr val="212121"/>
              </a:solidFill>
              <a:effectLst/>
            </a:endParaRPr>
          </a:p>
          <a:p>
            <a:pPr algn="l"/>
            <a:r>
              <a:rPr lang="pl-PL" sz="2000" b="1" i="0" dirty="0">
                <a:solidFill>
                  <a:srgbClr val="212121"/>
                </a:solidFill>
                <a:effectLst/>
              </a:rPr>
              <a:t>Pożyczkę z Funduszu Dostępności można przeznaczyć na:</a:t>
            </a:r>
          </a:p>
          <a:p>
            <a:pPr algn="l"/>
            <a:endParaRPr lang="pl-PL" sz="2000" b="0" i="0" dirty="0">
              <a:solidFill>
                <a:srgbClr val="21212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</a:rPr>
              <a:t>       </a:t>
            </a:r>
            <a:r>
              <a:rPr lang="pl-PL" sz="2000" b="1" i="0" dirty="0">
                <a:solidFill>
                  <a:srgbClr val="212121"/>
                </a:solidFill>
                <a:effectLst/>
              </a:rPr>
              <a:t>likwidację barier zewnętrznych w budynkach</a:t>
            </a:r>
            <a:r>
              <a:rPr lang="pl-PL" sz="2000" b="0" i="0" dirty="0">
                <a:solidFill>
                  <a:srgbClr val="212121"/>
                </a:solidFill>
                <a:effectLst/>
              </a:rPr>
              <a:t>, np. na:</a:t>
            </a:r>
          </a:p>
          <a:p>
            <a:pPr lvl="1" algn="l"/>
            <a:r>
              <a:rPr lang="pl-PL" sz="2000" b="0" i="0" dirty="0">
                <a:solidFill>
                  <a:srgbClr val="212121"/>
                </a:solidFill>
                <a:effectLst/>
              </a:rPr>
              <a:t>budowę lub kompleksową modernizację dojścia i wejścia do budynku,</a:t>
            </a:r>
          </a:p>
          <a:p>
            <a:pPr lvl="1" algn="l"/>
            <a:r>
              <a:rPr lang="pl-PL" sz="2000" b="0" i="0" dirty="0">
                <a:solidFill>
                  <a:srgbClr val="212121"/>
                </a:solidFill>
                <a:effectLst/>
              </a:rPr>
              <a:t>(np. montaż pochylni, platform pionowych), dojścia do terenów bezpośrednio wokół budynku, jak np. miejsca parkingowe, zainstalowanie głośnomówiących domofonów na odpowiedniej wysokości;</a:t>
            </a:r>
          </a:p>
          <a:p>
            <a:pPr lvl="1" algn="l"/>
            <a:endParaRPr lang="pl-PL" sz="2000" b="0" i="0" dirty="0">
              <a:solidFill>
                <a:srgbClr val="21212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rgbClr val="212121"/>
                </a:solidFill>
                <a:effectLst/>
              </a:rPr>
              <a:t>      likwidację barier wewnątrz budynków</a:t>
            </a:r>
            <a:r>
              <a:rPr lang="pl-PL" sz="2000" b="0" i="0" dirty="0">
                <a:solidFill>
                  <a:srgbClr val="212121"/>
                </a:solidFill>
                <a:effectLst/>
              </a:rPr>
              <a:t>, np. na:</a:t>
            </a:r>
          </a:p>
          <a:p>
            <a:pPr lvl="1" algn="l"/>
            <a:r>
              <a:rPr lang="pl-PL" sz="2000" b="0" i="0" dirty="0">
                <a:solidFill>
                  <a:srgbClr val="212121"/>
                </a:solidFill>
                <a:effectLst/>
              </a:rPr>
              <a:t>dobudowę szybu windowego oraz zakup i montaż dźwigu osobowego,</a:t>
            </a:r>
          </a:p>
          <a:p>
            <a:pPr lvl="1" algn="l"/>
            <a:r>
              <a:rPr lang="pl-PL" sz="2000" b="0" i="0" dirty="0">
                <a:solidFill>
                  <a:srgbClr val="212121"/>
                </a:solidFill>
                <a:effectLst/>
              </a:rPr>
              <a:t>wymianę lub modernizację dźwigu osobowego, odpowiednie oznakowanie wewnątrz budynku.</a:t>
            </a:r>
          </a:p>
          <a:p>
            <a:endParaRPr lang="pl-PL" sz="2000" b="0" i="0" dirty="0">
              <a:solidFill>
                <a:srgbClr val="222222"/>
              </a:solidFill>
              <a:effectLst/>
              <a:latin typeface="Ubuntu Light" panose="020B0304030602030204" pitchFamily="34" charset="0"/>
            </a:endParaRPr>
          </a:p>
          <a:p>
            <a:pPr algn="l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39077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windowy”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2" y="1619597"/>
            <a:ext cx="84969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Z pożyczki mogą skorzystać m.in.:</a:t>
            </a:r>
          </a:p>
          <a:p>
            <a:pPr algn="l"/>
            <a:endParaRPr lang="pl-PL" sz="2000" b="0" i="0" dirty="0">
              <a:solidFill>
                <a:srgbClr val="212121"/>
              </a:solidFill>
              <a:effectLst/>
              <a:latin typeface="tide_sans_cond300_lil_kahun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JST,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podmioty administracji rządowej,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spółki komunalne,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podmioty systemu szkolnictwa wyższego i nauki,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instytucje kultury,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spółdzielnie mieszkaniowe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wspólnoty mieszkaniowe,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  </a:t>
            </a: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towarzystwa budownictwa społecznego,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 osoby fizyczne posiadające budynki mieszkalnictwa wielorodzinnego (dotyczy   pożyczek do 2 mln zł),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</a:t>
            </a:r>
            <a:r>
              <a:rPr lang="pl-PL" sz="2000" b="1" i="0" dirty="0">
                <a:solidFill>
                  <a:srgbClr val="212121"/>
                </a:solidFill>
                <a:effectLst/>
                <a:latin typeface="tide_sans_cond300_lil_kahuna"/>
              </a:rPr>
              <a:t>organizacje pozarządowe</a:t>
            </a: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, jeżeli prowadzą statutową działalność ukierunkowaną na wsparcie osób o szczególnych potrzebach – w szczególności osób z niepełnosprawnościami lub osób starszych.</a:t>
            </a:r>
          </a:p>
          <a:p>
            <a:pPr algn="l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67381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3" y="467469"/>
            <a:ext cx="8712969" cy="504057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Dane kontaktowe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3" y="971526"/>
            <a:ext cx="842493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Pożyczka do 2 mln zł:</a:t>
            </a:r>
          </a:p>
          <a:p>
            <a:pPr algn="l"/>
            <a:endParaRPr lang="pl-PL" sz="2000" b="0" i="0" dirty="0">
              <a:solidFill>
                <a:srgbClr val="212121"/>
              </a:solidFill>
              <a:effectLst/>
              <a:latin typeface="tide_sans_cond300_lil_kahuna"/>
            </a:endParaRPr>
          </a:p>
          <a:p>
            <a:pPr algn="l"/>
            <a:r>
              <a:rPr lang="pl-PL" sz="2000" b="1" dirty="0">
                <a:solidFill>
                  <a:srgbClr val="212121"/>
                </a:solidFill>
                <a:latin typeface="tide_sans_cond300_lil_kahuna"/>
              </a:rPr>
              <a:t>Fundusz Regionu Wałbrzyskiego</a:t>
            </a:r>
          </a:p>
          <a:p>
            <a:pPr algn="l"/>
            <a:endParaRPr lang="nn-NO" sz="2000" dirty="0">
              <a:solidFill>
                <a:srgbClr val="212121"/>
              </a:solidFill>
              <a:latin typeface="tide_sans_cond300_lil_kahuna"/>
            </a:endParaRPr>
          </a:p>
          <a:p>
            <a:pPr algn="l"/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p. </a:t>
            </a:r>
            <a:r>
              <a:rPr lang="nn-NO" sz="2000" dirty="0">
                <a:solidFill>
                  <a:srgbClr val="212121"/>
                </a:solidFill>
                <a:latin typeface="tide_sans_cond300_lil_kahuna"/>
              </a:rPr>
              <a:t>Paulina Leszczyńska</a:t>
            </a:r>
          </a:p>
          <a:p>
            <a:pPr algn="l"/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t</a:t>
            </a:r>
            <a:r>
              <a:rPr lang="nn-NO" sz="2000" dirty="0">
                <a:solidFill>
                  <a:srgbClr val="212121"/>
                </a:solidFill>
                <a:latin typeface="tide_sans_cond300_lil_kahuna"/>
              </a:rPr>
              <a:t>el.</a:t>
            </a: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:</a:t>
            </a:r>
            <a:r>
              <a:rPr lang="nn-NO" sz="2000" dirty="0">
                <a:solidFill>
                  <a:srgbClr val="212121"/>
                </a:solidFill>
                <a:latin typeface="tide_sans_cond300_lil_kahuna"/>
              </a:rPr>
              <a:t> 74 66 44 828</a:t>
            </a: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, </a:t>
            </a:r>
            <a:r>
              <a:rPr lang="nn-NO" sz="2000" dirty="0">
                <a:solidFill>
                  <a:srgbClr val="212121"/>
                </a:solidFill>
                <a:latin typeface="tide_sans_cond300_lil_kahuna"/>
              </a:rPr>
              <a:t>603 873 272</a:t>
            </a: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 </a:t>
            </a:r>
          </a:p>
          <a:p>
            <a:pPr algn="l"/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e-mail: </a:t>
            </a:r>
            <a:r>
              <a:rPr lang="nn-NO" sz="2000" dirty="0">
                <a:solidFill>
                  <a:srgbClr val="212121"/>
                </a:solidFill>
                <a:latin typeface="tide_sans_cond300_lil_kahuna"/>
                <a:hlinkClick r:id="rId3"/>
              </a:rPr>
              <a:t>pozyczki@frw.pl</a:t>
            </a: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, </a:t>
            </a:r>
            <a:r>
              <a:rPr lang="nn-NO" sz="2000" dirty="0">
                <a:solidFill>
                  <a:srgbClr val="212121"/>
                </a:solidFill>
                <a:latin typeface="tide_sans_cond300_lil_kahuna"/>
                <a:hlinkClick r:id="rId4"/>
              </a:rPr>
              <a:t>paulina.leszczynska@frw.pl</a:t>
            </a:r>
            <a:endParaRPr lang="pl-PL" sz="2000" dirty="0">
              <a:solidFill>
                <a:srgbClr val="212121"/>
              </a:solidFill>
              <a:latin typeface="tide_sans_cond300_lil_kahuna"/>
            </a:endParaRPr>
          </a:p>
          <a:p>
            <a:pPr algn="l"/>
            <a:endParaRPr lang="pl-PL" sz="2000" dirty="0">
              <a:solidFill>
                <a:srgbClr val="212121"/>
              </a:solidFill>
              <a:latin typeface="tide_sans_cond300_lil_kahuna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212121"/>
                </a:solidFill>
                <a:latin typeface="tide_sans_cond300_lil_kahuna"/>
              </a:rPr>
              <a:t>Pożyczka powyżej 2 mln zł</a:t>
            </a:r>
          </a:p>
          <a:p>
            <a:pPr algn="l"/>
            <a:endParaRPr lang="pl-PL" sz="2000" b="0" i="0" dirty="0">
              <a:solidFill>
                <a:srgbClr val="212121"/>
              </a:solidFill>
              <a:effectLst/>
              <a:latin typeface="tide_sans_cond300_lil_kahuna"/>
            </a:endParaRPr>
          </a:p>
          <a:p>
            <a:pPr algn="l"/>
            <a:r>
              <a:rPr lang="pl-PL" sz="2000" b="1" i="0" dirty="0">
                <a:solidFill>
                  <a:srgbClr val="212121"/>
                </a:solidFill>
                <a:effectLst/>
                <a:latin typeface="tide_sans_cond300_lil_kahuna"/>
              </a:rPr>
              <a:t>Bank Gospodarstwa Krajowego</a:t>
            </a:r>
          </a:p>
          <a:p>
            <a:pPr algn="l"/>
            <a:b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</a:b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Departament Programów Europejskich</a:t>
            </a:r>
          </a:p>
          <a:p>
            <a:pPr algn="l"/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ul. Chmielna 73, budynek </a:t>
            </a:r>
            <a:r>
              <a:rPr lang="pl-PL" sz="2000" b="0" i="0" dirty="0" err="1">
                <a:solidFill>
                  <a:srgbClr val="212121"/>
                </a:solidFill>
                <a:effectLst/>
                <a:latin typeface="tide_sans_cond300_lil_kahuna"/>
              </a:rPr>
              <a:t>Varso</a:t>
            </a: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 2</a:t>
            </a:r>
            <a:b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</a:br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00-801 Warszawa, </a:t>
            </a:r>
          </a:p>
          <a:p>
            <a:pPr algn="l"/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tel. 22 475 88 88</a:t>
            </a:r>
          </a:p>
          <a:p>
            <a:pPr algn="l"/>
            <a:r>
              <a:rPr lang="pl-PL" sz="2000" b="0" i="0" dirty="0">
                <a:solidFill>
                  <a:srgbClr val="212121"/>
                </a:solidFill>
                <a:effectLst/>
                <a:latin typeface="tide_sans_cond300_lil_kahuna"/>
              </a:rPr>
              <a:t>e-mail: </a:t>
            </a:r>
            <a:r>
              <a:rPr lang="pl-PL" sz="2000" b="0" i="0" u="none" strike="noStrike" dirty="0">
                <a:solidFill>
                  <a:srgbClr val="0050A0"/>
                </a:solidFill>
                <a:effectLst/>
                <a:latin typeface="tide_sans_cond300_lil_kahuna"/>
                <a:hlinkClick r:id="rId5"/>
              </a:rPr>
              <a:t>dostepnosc@bgk.pl</a:t>
            </a:r>
            <a:endParaRPr lang="pl-PL" sz="2000" b="0" i="0" dirty="0">
              <a:solidFill>
                <a:srgbClr val="212121"/>
              </a:solidFill>
              <a:effectLst/>
              <a:latin typeface="tide_sans_cond300_lil_kahuna"/>
            </a:endParaRPr>
          </a:p>
          <a:p>
            <a:pPr algn="l"/>
            <a:endParaRPr lang="pl-PL" sz="2000" dirty="0">
              <a:hlinkClick r:id="rId6"/>
            </a:endParaRPr>
          </a:p>
          <a:p>
            <a:pPr algn="l"/>
            <a:r>
              <a:rPr lang="pl-PL" sz="2000" dirty="0">
                <a:hlinkClick r:id="rId6"/>
              </a:rPr>
              <a:t>https://www.bgk.pl/programy-i-fundusze/fundusze/fundusz-dostepnosci/#c14829</a:t>
            </a:r>
            <a:endParaRPr lang="pl-PL" sz="2000" dirty="0"/>
          </a:p>
          <a:p>
            <a:pPr algn="l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31581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712262-82C1-DA04-8F00-28EF08C2D14A}"/>
              </a:ext>
            </a:extLst>
          </p:cNvPr>
          <p:cNvSpPr txBox="1"/>
          <p:nvPr/>
        </p:nvSpPr>
        <p:spPr>
          <a:xfrm>
            <a:off x="2105546" y="3464510"/>
            <a:ext cx="712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Fundusze Europejskie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 Lubuskiego 2021-2027</a:t>
            </a:r>
          </a:p>
        </p:txBody>
      </p:sp>
    </p:spTree>
    <p:extLst>
      <p:ext uri="{BB962C8B-B14F-4D97-AF65-F5344CB8AC3E}">
        <p14:creationId xmlns:p14="http://schemas.microsoft.com/office/powerpoint/2010/main" val="952054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95" y="755501"/>
            <a:ext cx="8643277" cy="93610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Fundusze Europejskie dla Lubuskiego</a:t>
            </a:r>
            <a:endParaRPr lang="pl-PL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F53C30E-45C5-DBA4-1333-22944198C62C}"/>
              </a:ext>
            </a:extLst>
          </p:cNvPr>
          <p:cNvSpPr txBox="1">
            <a:spLocks noChangeArrowheads="1"/>
          </p:cNvSpPr>
          <p:nvPr/>
        </p:nvSpPr>
        <p:spPr>
          <a:xfrm>
            <a:off x="1096491" y="1619597"/>
            <a:ext cx="8497887" cy="4021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34E222F-3F28-973D-94C3-74F2D0CB35FA}"/>
              </a:ext>
            </a:extLst>
          </p:cNvPr>
          <p:cNvSpPr txBox="1"/>
          <p:nvPr/>
        </p:nvSpPr>
        <p:spPr>
          <a:xfrm>
            <a:off x="953418" y="1703717"/>
            <a:ext cx="84300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Priorytet 6 Fundusze Europejskie na wsparcie obywateli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6.1 Aktywizacja zawodowa osób pozostających bez pracy zarejestrowanych w powiatowych urzędach pracy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000" b="1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Kto może uczestniczyć w projektach: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osoby bezrobotne zarejestrowane w p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owiatowym urzędzie pracy właściwym ze względu </a:t>
            </a:r>
            <a:r>
              <a:rPr lang="pl-PL" sz="2000" dirty="0">
                <a:latin typeface="Calibri" panose="020F0502020204030204"/>
                <a:cs typeface="Calibri" panose="020F0502020204030204" pitchFamily="34" charset="0"/>
              </a:rPr>
              <a:t>na miejsce zameldowania lub zamieszkania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osoby młode do 29. roku życia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 w tym NEET (czyli osoby, które nie uczą się, nie szkolą i nie pracują),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osoby długotrwale bezrobotne,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kobiety,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osoby o niskich kwalifikacjach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(do poziomu ISCED 3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osoby w wieku 50 lat i więcej,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osoby z niepełnosprawnością.</a:t>
            </a:r>
          </a:p>
        </p:txBody>
      </p:sp>
    </p:spTree>
    <p:extLst>
      <p:ext uri="{BB962C8B-B14F-4D97-AF65-F5344CB8AC3E}">
        <p14:creationId xmlns:p14="http://schemas.microsoft.com/office/powerpoint/2010/main" val="2182930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91" y="617183"/>
            <a:ext cx="8640381" cy="720081"/>
          </a:xfrm>
        </p:spPr>
        <p:txBody>
          <a:bodyPr>
            <a:normAutofit fontScale="90000"/>
          </a:bodyPr>
          <a:lstStyle/>
          <a:p>
            <a:r>
              <a:rPr kumimoji="0" lang="pl-PL" sz="31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Fundusze Europejskie dla Lubuskiego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F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pl-PL" dirty="0">
              <a:solidFill>
                <a:srgbClr val="003399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F53C30E-45C5-DBA4-1333-22944198C62C}"/>
              </a:ext>
            </a:extLst>
          </p:cNvPr>
          <p:cNvSpPr txBox="1">
            <a:spLocks noChangeArrowheads="1"/>
          </p:cNvSpPr>
          <p:nvPr/>
        </p:nvSpPr>
        <p:spPr>
          <a:xfrm>
            <a:off x="1096491" y="1619597"/>
            <a:ext cx="8497887" cy="4021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34E222F-3F28-973D-94C3-74F2D0CB35FA}"/>
              </a:ext>
            </a:extLst>
          </p:cNvPr>
          <p:cNvSpPr txBox="1"/>
          <p:nvPr/>
        </p:nvSpPr>
        <p:spPr>
          <a:xfrm>
            <a:off x="1023211" y="1475581"/>
            <a:ext cx="84978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Formy pomocy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staże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szkolenia indywidualne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bony szkoleniowe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bony na zasiedlenie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jednorazowe środki na rozpoczęcie działalności gospodarczej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refundacja pracodawcy kosztów wyposażenia lub doposażenia stanowiska pracy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02FBD6-553D-B3DD-ED93-A93159C49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4563804"/>
            <a:ext cx="3491514" cy="26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1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539477"/>
            <a:ext cx="8712968" cy="864095"/>
          </a:xfrm>
        </p:spPr>
        <p:txBody>
          <a:bodyPr>
            <a:normAutofit fontScale="90000"/>
          </a:bodyPr>
          <a:lstStyle/>
          <a:p>
            <a:b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59187" y="1403572"/>
            <a:ext cx="8136904" cy="591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ea typeface="Open Sans" panose="020B0606030504020204" pitchFamily="34" charset="0"/>
                <a:cs typeface="Open Sans" panose="020B0606030504020204" pitchFamily="34" charset="0"/>
              </a:rPr>
              <a:t>Priorytet 6 Fundusze Europejskie na wsparcie obywateli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spc="-1" dirty="0">
                <a:ea typeface="Open Sans" panose="020B0606030504020204" pitchFamily="34" charset="0"/>
                <a:cs typeface="Open Sans" panose="020B0606030504020204" pitchFamily="34" charset="0"/>
              </a:rPr>
              <a:t>Działanie 6.2 Realizacja działań na rzecz osób znajdujących się w niekorzystnej sytuacji na rynku pracy</a:t>
            </a:r>
          </a:p>
          <a:p>
            <a:pPr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Typ II Działania na rzecz poprawy sytuacji na rynku pracy osób ubogich pracujących, osób zatrudnionych na umowach krótkoterminowych, osób pracujących na podstawie umów cywilno-prawnych, osób odchodzących z rolnictwa odnoszące się do następujących form wsparcia:</a:t>
            </a:r>
          </a:p>
          <a:p>
            <a:pPr marL="457200" indent="-457200">
              <a:spcBef>
                <a:spcPts val="1001"/>
              </a:spcBef>
              <a:buAutoNum type="arabicPeriod"/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opracowanie indywidualnych planów działania,</a:t>
            </a:r>
          </a:p>
          <a:p>
            <a:pPr marL="457200" indent="-457200">
              <a:spcBef>
                <a:spcPts val="1001"/>
              </a:spcBef>
              <a:buAutoNum type="arabicPeriod"/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pośrednictwo pracy,</a:t>
            </a:r>
          </a:p>
          <a:p>
            <a:pPr marL="457200" indent="-457200">
              <a:spcBef>
                <a:spcPts val="1001"/>
              </a:spcBef>
              <a:buAutoNum type="arabicPeriod"/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szkolenia,</a:t>
            </a:r>
          </a:p>
          <a:p>
            <a:pPr marL="457200" indent="-457200">
              <a:spcBef>
                <a:spcPts val="1001"/>
              </a:spcBef>
              <a:buAutoNum type="arabicPeriod"/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staże,</a:t>
            </a:r>
          </a:p>
          <a:p>
            <a:pPr marL="457200" indent="-457200">
              <a:spcBef>
                <a:spcPts val="1001"/>
              </a:spcBef>
              <a:buAutoNum type="arabicPeriod"/>
              <a:defRPr/>
            </a:pPr>
            <a:r>
              <a:rPr lang="pl-PL" sz="2000" b="1" spc="-1" dirty="0">
                <a:ea typeface="Open Sans" panose="020B0606030504020204" pitchFamily="34" charset="0"/>
                <a:cs typeface="Open Sans" panose="020B0606030504020204" pitchFamily="34" charset="0"/>
              </a:rPr>
              <a:t>niwelowanie barier, jakie napotykają osoby z niepełnosprawnościami w zakresie poprawy jakości zatrudnienia, </a:t>
            </a: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m.in. poprzez finansowanie pracy asystenta osoby niepełnosprawnej, którego praca spełnia standardy wyznaczone dla takiej usługi i doposażenie stanowiska pracy do potrzeb osób z niepełnosprawnościami.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E4F75E3-F01F-97A4-303E-0D4BA8E1F5BD}"/>
              </a:ext>
            </a:extLst>
          </p:cNvPr>
          <p:cNvSpPr txBox="1"/>
          <p:nvPr/>
        </p:nvSpPr>
        <p:spPr>
          <a:xfrm>
            <a:off x="1066428" y="637257"/>
            <a:ext cx="5347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Fundusze Europejskie dla Lubuskiego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89079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712262-82C1-DA04-8F00-28EF08C2D14A}"/>
              </a:ext>
            </a:extLst>
          </p:cNvPr>
          <p:cNvSpPr txBox="1"/>
          <p:nvPr/>
        </p:nvSpPr>
        <p:spPr>
          <a:xfrm>
            <a:off x="1745506" y="3566715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F2D7B"/>
                </a:solidFill>
              </a:rPr>
              <a:t>Konkursy ofert i małe granty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F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30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7" y="467470"/>
            <a:ext cx="8774816" cy="864096"/>
          </a:xfrm>
        </p:spPr>
        <p:txBody>
          <a:bodyPr>
            <a:normAutofit fontScale="90000"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współpracy Województwa Lubuskiego z organizacjami pozarządowymi w 2023 roku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35587" y="1475581"/>
            <a:ext cx="8414774" cy="506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endParaRPr lang="pl-PL" sz="2000" b="1" spc="-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Link do Programu: 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r>
              <a:rPr lang="pl-PL" sz="2000" dirty="0">
                <a:hlinkClick r:id="rId3"/>
              </a:rPr>
              <a:t>Uchwała Nr XLVIII/680/22 z dnia 28 listopada 2022 r. (lubuskie.pl)</a:t>
            </a:r>
            <a:endParaRPr lang="pl-PL" sz="2000" dirty="0"/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dirty="0"/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r>
              <a:rPr lang="pl-PL" sz="2000" dirty="0"/>
              <a:t>Tryby zlecania organizacjom pozarządowym zadań publicznych:</a:t>
            </a:r>
          </a:p>
          <a:p>
            <a:pPr marL="34398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sz="2000" spc="-1" dirty="0">
                <a:ea typeface="DejaVu Sans"/>
              </a:rPr>
              <a:t>t</a:t>
            </a:r>
            <a:r>
              <a:rPr lang="pl-PL" sz="2000" spc="-1" dirty="0">
                <a:latin typeface="+mn-lt"/>
                <a:ea typeface="DejaVu Sans"/>
              </a:rPr>
              <a:t>ryb otwartego konkursu,</a:t>
            </a:r>
          </a:p>
          <a:p>
            <a:pPr marL="343980" indent="-342900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+mn-lt"/>
              </a:rPr>
              <a:t>tryb pozakonkursowy (zwany trybem uproszczonym lub tzw. małych grantów). </a:t>
            </a:r>
          </a:p>
          <a:p>
            <a:pPr marL="1080">
              <a:spcBef>
                <a:spcPts val="1001"/>
              </a:spcBef>
              <a:defRPr/>
            </a:pPr>
            <a:endParaRPr lang="pl-PL" sz="2000" spc="-1" dirty="0">
              <a:latin typeface="+mn-lt"/>
              <a:ea typeface="DejaVu Sans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dirty="0"/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dirty="0"/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3228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3E26-FB45-4EFF-B304-E8E1CAC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Główny Punkt Informacyjny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Zielonej Górze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47E81-7CAE-4B53-A59A-CD2F491F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79837"/>
            <a:ext cx="6624205" cy="1719955"/>
          </a:xfrm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ul. Bolesława Chrobrego 1</a:t>
            </a:r>
          </a:p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pokój 0.3, poziom 0</a:t>
            </a:r>
          </a:p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tel. 68 45 65 454, -480, -488, -499, -535</a:t>
            </a:r>
          </a:p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e-mail: pife.zielonagora@lubuskie.pl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8BBE842-F42A-A8D9-5CA9-01737BDE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97" y="3779837"/>
            <a:ext cx="3424237" cy="256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49FC3-C381-96C8-3EC0-EC4A1CEB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99" y="3781424"/>
            <a:ext cx="3421063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89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7" y="539478"/>
            <a:ext cx="8774815" cy="576064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Wybrane priorytetowe zadania publiczne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35586" y="1331565"/>
            <a:ext cx="8558792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6. w obszarze działalności na rzecz osób niepełnosprawnych: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a) działania, obejmujące w szczególności: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profilaktykę i ograniczanie skutków niepełnosprawności,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integrację społeczną osób z niepełnosprawnościami,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integrację zawodową osób z niepełnosprawnościami,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partnerstwo publiczno-społeczne na rzecz wyrównywania szans osób z niepełnosprawnościami.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b) działania z zakresu rehabilitacji zawodowej i społecznej osób niepełnosprawnych realizowane ze środków PFRON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c) utworzenie i działanie zakładów aktywności zawodowej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d) dofinansowanie robót budowlanych, dotyczących obiektów służących rehabilitacji, w związku z potrzebami osób niepełnosprawnych, z wyjątkiem rozbiórki tych obiektów    </a:t>
            </a:r>
          </a:p>
          <a:p>
            <a:pPr>
              <a:spcBef>
                <a:spcPts val="1001"/>
              </a:spcBef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8916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7" y="539478"/>
            <a:ext cx="8774815" cy="576064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Wybrane priorytetowe zadania publiczne</a:t>
            </a:r>
            <a:endParaRPr lang="pl-PL" sz="2500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35587" y="1691606"/>
            <a:ext cx="877481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dirty="0"/>
              <a:t>13. działania na rzecz seniorów w województwie lubuskim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wzrost aktywności społecznej seniorów,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wzrost aktywności kulturalnej i sportowej,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wzrost aktywności edukacyjnej,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przeciwdziałanie poczuciu izolacji społecznej osób starszych,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/>
              <a:t>- przeciwdziałanie przemocy wobec osób starszych oraz podjęcie działań na rzecz poprawy bezpieczeństwa</a:t>
            </a: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Font typeface="Arial"/>
              <a:buChar char="•"/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93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7" y="539478"/>
            <a:ext cx="8774815" cy="576064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Zasady działania Programu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35587" y="1907629"/>
            <a:ext cx="8342766" cy="406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Harmonogram konkursów na każdy rok publikowany jest na Portalu Województwa Lubuskiego:</a:t>
            </a:r>
          </a:p>
          <a:p>
            <a:pPr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https://lubuskie.pl/cms/205/ogolne_informacje</a:t>
            </a: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r>
              <a:rPr lang="pl-PL" sz="2000" b="0" i="0" dirty="0">
                <a:solidFill>
                  <a:srgbClr val="333333"/>
                </a:solidFill>
                <a:effectLst/>
              </a:rPr>
              <a:t>Każda oferta powinna zostać przygotowana za pomocą aplikacji Generator </a:t>
            </a:r>
            <a:r>
              <a:rPr lang="pl-PL" sz="2000" b="0" i="0" dirty="0" err="1">
                <a:solidFill>
                  <a:srgbClr val="333333"/>
                </a:solidFill>
                <a:effectLst/>
              </a:rPr>
              <a:t>eNGO</a:t>
            </a:r>
            <a:r>
              <a:rPr lang="pl-PL" sz="2000" b="0" i="0" dirty="0">
                <a:solidFill>
                  <a:srgbClr val="333333"/>
                </a:solidFill>
                <a:effectLst/>
              </a:rPr>
              <a:t> dostępnej na stronie - </a:t>
            </a:r>
            <a:r>
              <a:rPr lang="pl-PL" sz="2000" b="0" i="0" u="sng" dirty="0">
                <a:solidFill>
                  <a:srgbClr val="426FAD"/>
                </a:solidFill>
                <a:effectLst/>
                <a:hlinkClick r:id="rId4"/>
              </a:rPr>
              <a:t>www.lubuskie.engo.org.pl</a:t>
            </a:r>
            <a:r>
              <a:rPr lang="pl-PL" sz="2000" b="0" i="0" dirty="0">
                <a:solidFill>
                  <a:srgbClr val="333333"/>
                </a:solidFill>
                <a:effectLst/>
              </a:rPr>
              <a:t>.</a:t>
            </a: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Opiniowaniem ofert zajmuje się komisja konkursowa. 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24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583992"/>
            <a:ext cx="8712968" cy="531550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Małe granty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4" y="1403573"/>
            <a:ext cx="813690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0" i="0" dirty="0">
                <a:solidFill>
                  <a:srgbClr val="0C0C0C"/>
                </a:solidFill>
                <a:effectLst/>
              </a:rPr>
              <a:t>Oferty składane są z inicjatywy organizacji.</a:t>
            </a:r>
          </a:p>
          <a:p>
            <a:pPr>
              <a:spcBef>
                <a:spcPts val="1001"/>
              </a:spcBef>
              <a:defRPr/>
            </a:pPr>
            <a:r>
              <a:rPr lang="pl-PL" sz="2000" spc="-1" dirty="0">
                <a:solidFill>
                  <a:srgbClr val="0C0C0C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uszą spełniać łącznie warunki:</a:t>
            </a:r>
          </a:p>
          <a:p>
            <a:pPr>
              <a:spcBef>
                <a:spcPts val="600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-  dotyczyć zadania o charakterze lokalnym lub regionalnym,</a:t>
            </a:r>
          </a:p>
          <a:p>
            <a:pPr>
              <a:spcBef>
                <a:spcPts val="600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-  wysokość dofinansowania lub finansowania nie może przekroczyć 10 tys. zł,</a:t>
            </a:r>
          </a:p>
          <a:p>
            <a:pPr>
              <a:spcBef>
                <a:spcPts val="600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-  zadanie publiczne musi być realizowane w terminie nie dłuższym niż 90 dni.</a:t>
            </a:r>
          </a:p>
          <a:p>
            <a:pPr>
              <a:spcBef>
                <a:spcPts val="600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Łączna kwota dotacji przekazanej w danym roku kalendarzowym tej samej organizacji pozarządowej nie może przekroczyć 20 tys. zł.</a:t>
            </a:r>
          </a:p>
          <a:p>
            <a:pPr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</a:rPr>
              <a:t>Wzór oferty i wzór sprawozdania z realizacji zadania publicznego:</a:t>
            </a:r>
          </a:p>
          <a:p>
            <a:pPr>
              <a:spcBef>
                <a:spcPts val="1001"/>
              </a:spcBef>
              <a:defRPr/>
            </a:pPr>
            <a:r>
              <a:rPr lang="pl-PL" sz="2000" spc="-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https://lubuskie.pl/cms/177/tryb_pozakonkursowy_male_granty</a:t>
            </a: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50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583992"/>
            <a:ext cx="8712968" cy="531550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Małe granty - przykład</a:t>
            </a:r>
            <a:endParaRPr lang="pl-PL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52E36F-8A1F-6A10-BF59-AC7BDB848EA9}"/>
              </a:ext>
            </a:extLst>
          </p:cNvPr>
          <p:cNvSpPr txBox="1"/>
          <p:nvPr/>
        </p:nvSpPr>
        <p:spPr>
          <a:xfrm>
            <a:off x="1097434" y="1403573"/>
            <a:ext cx="8136904" cy="529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pl-PL" sz="2000" b="1" i="0" dirty="0">
                <a:solidFill>
                  <a:srgbClr val="0C0C0C"/>
                </a:solidFill>
                <a:effectLst/>
              </a:rPr>
              <a:t>Oferta Stowarzyszenia na rzecz osób niepełnosprawnych „Słoneczko”</a:t>
            </a:r>
          </a:p>
          <a:p>
            <a:pPr>
              <a:spcBef>
                <a:spcPts val="1001"/>
              </a:spcBef>
              <a:defRPr/>
            </a:pPr>
            <a:r>
              <a:rPr lang="pl-PL" sz="2000" b="1" i="0" dirty="0">
                <a:solidFill>
                  <a:srgbClr val="0C0C0C"/>
                </a:solidFill>
                <a:effectLst/>
              </a:rPr>
              <a:t>pn. „O chlebie, miodzie i pszczołach”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>
                <a:solidFill>
                  <a:srgbClr val="0C0C0C"/>
                </a:solidFill>
              </a:rPr>
              <a:t>Zadanie polegało na zorganizowaniu jednodniowych warsztatów w  </a:t>
            </a:r>
            <a:r>
              <a:rPr lang="pl-PL" sz="2000" dirty="0" err="1">
                <a:solidFill>
                  <a:srgbClr val="0C0C0C"/>
                </a:solidFill>
              </a:rPr>
              <a:t>Pszczelarni</a:t>
            </a:r>
            <a:r>
              <a:rPr lang="pl-PL" sz="2000" dirty="0">
                <a:solidFill>
                  <a:srgbClr val="0C0C0C"/>
                </a:solidFill>
              </a:rPr>
              <a:t> </a:t>
            </a:r>
            <a:r>
              <a:rPr lang="pl-PL" sz="2000" dirty="0" err="1">
                <a:solidFill>
                  <a:srgbClr val="0C0C0C"/>
                </a:solidFill>
              </a:rPr>
              <a:t>Słodnik</a:t>
            </a:r>
            <a:r>
              <a:rPr lang="pl-PL" sz="2000" dirty="0">
                <a:solidFill>
                  <a:srgbClr val="0C0C0C"/>
                </a:solidFill>
              </a:rPr>
              <a:t> w Zaborze, podczas których uczestnicy projektu mogli  poznać różne rodzaje zbóż oraz mąk używanych do tradycyjnego wypieku chleba, upiec chleb oraz spróbować ciasta okraszonego miodem. </a:t>
            </a:r>
          </a:p>
          <a:p>
            <a:pPr>
              <a:spcBef>
                <a:spcPts val="1001"/>
              </a:spcBef>
              <a:defRPr/>
            </a:pPr>
            <a:r>
              <a:rPr lang="pl-PL" sz="2000" dirty="0">
                <a:solidFill>
                  <a:srgbClr val="0C0C0C"/>
                </a:solidFill>
              </a:rPr>
              <a:t>Oferta skierowana była do osób zrzeszonych w Stowarzyszeniu na rzecz osób niepełnosprawnych „Słoneczko”, które są podopiecznymi Środowiskowego Domu Pomocy w Rzepinie oraz Seniorów Rzepińskich (mieszkańcy gminy Rzepin, powiatu słubickiego i sulęcińskiego).</a:t>
            </a:r>
          </a:p>
          <a:p>
            <a:pPr>
              <a:spcBef>
                <a:spcPts val="1001"/>
              </a:spcBef>
              <a:defRPr/>
            </a:pPr>
            <a:endParaRPr lang="pl-PL" sz="2000" dirty="0">
              <a:solidFill>
                <a:srgbClr val="0C0C0C"/>
              </a:solidFill>
            </a:endParaRPr>
          </a:p>
          <a:p>
            <a:pPr>
              <a:spcBef>
                <a:spcPts val="1001"/>
              </a:spcBef>
              <a:defRPr/>
            </a:pPr>
            <a:r>
              <a:rPr lang="pl-PL" sz="2000" dirty="0">
                <a:solidFill>
                  <a:srgbClr val="0C0C0C"/>
                </a:solidFill>
              </a:rPr>
              <a:t>D</a:t>
            </a:r>
            <a:r>
              <a:rPr lang="pl-PL" sz="2000" b="0" i="0" dirty="0">
                <a:solidFill>
                  <a:srgbClr val="0C0C0C"/>
                </a:solidFill>
                <a:effectLst/>
              </a:rPr>
              <a:t>ofinansowanie: 5 000 zł. </a:t>
            </a:r>
          </a:p>
          <a:p>
            <a:pPr>
              <a:spcBef>
                <a:spcPts val="1001"/>
              </a:spcBef>
              <a:defRPr/>
            </a:pPr>
            <a:endParaRPr lang="pl-PL" sz="2000" spc="-1" dirty="0">
              <a:solidFill>
                <a:srgbClr val="0C0C0C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001"/>
              </a:spcBef>
              <a:defRPr/>
            </a:pPr>
            <a:endParaRPr lang="pl-PL" sz="2000" spc="-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988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B97A9D9-C161-E49B-1930-2F24C3CD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753" y="2987750"/>
            <a:ext cx="7920115" cy="504056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F2D7B"/>
                </a:solidFill>
                <a:latin typeface="+mn-lt"/>
              </a:rPr>
              <a:t>Dziękuję za uwagę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A03D8D28-C3AE-A64D-6BE0-54501A38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779837"/>
            <a:ext cx="7920037" cy="2160240"/>
          </a:xfrm>
        </p:spPr>
        <p:txBody>
          <a:bodyPr>
            <a:normAutofit/>
          </a:bodyPr>
          <a:lstStyle/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0" dirty="0">
                <a:solidFill>
                  <a:schemeClr val="tx1"/>
                </a:solidFill>
                <a:latin typeface="+mn-lt"/>
                <a:cs typeface="+mn-cs"/>
              </a:rPr>
              <a:t>Ewa Hebdzyńska</a:t>
            </a:r>
          </a:p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rPr>
              <a:t>Specjalistka ds. Funduszy Europejskich</a:t>
            </a:r>
          </a:p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0" dirty="0">
                <a:solidFill>
                  <a:schemeClr val="tx1"/>
                </a:solidFill>
                <a:latin typeface="+mn-lt"/>
                <a:hlinkClick r:id="rId2"/>
              </a:rPr>
              <a:t>e.hebdzynska@lubuskie.pl</a:t>
            </a:r>
            <a:endParaRPr lang="pl-PL" altLang="pl-PL" sz="2000" b="0" dirty="0">
              <a:solidFill>
                <a:schemeClr val="tx1"/>
              </a:solidFill>
              <a:latin typeface="+mn-lt"/>
            </a:endParaRPr>
          </a:p>
          <a:p>
            <a:pPr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defRPr/>
            </a:pPr>
            <a:r>
              <a:rPr lang="pl-PL" altLang="pl-PL" sz="2000" b="0" dirty="0">
                <a:solidFill>
                  <a:schemeClr val="tx1"/>
                </a:solidFill>
                <a:latin typeface="+mn-lt"/>
                <a:hlinkClick r:id="rId3"/>
              </a:rPr>
              <a:t>pife.zielonagora@lubuskie.pl</a:t>
            </a:r>
            <a:endParaRPr lang="pl-PL" altLang="pl-PL" sz="2000" b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4926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rPr>
              <a:t>68 4565-488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21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3E26-FB45-4EFF-B304-E8E1CAC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Lokalny Punkt Informacyjny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Gorzowie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47E81-7CAE-4B53-A59A-CD2F491F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6" y="2000300"/>
            <a:ext cx="6336124" cy="1719955"/>
          </a:xfrm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</a:rPr>
              <a:t>ul. gen. Władysława Sikorskiego 107</a:t>
            </a:r>
          </a:p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</a:rPr>
              <a:t>pokój 115, I piętro</a:t>
            </a:r>
          </a:p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</a:rPr>
              <a:t>tel. 95 73 90 377, -378, -386</a:t>
            </a:r>
          </a:p>
          <a:p>
            <a:pPr>
              <a:buClrTx/>
              <a:buSzTx/>
              <a:buFontTx/>
              <a:buNone/>
            </a:pPr>
            <a:r>
              <a:rPr lang="pl-PL" altLang="pl-PL" sz="2000" dirty="0">
                <a:latin typeface="+mn-lt"/>
              </a:rPr>
              <a:t>e-mail: pife.gorzow@lubuskie.pl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A9232-8438-B943-CCC9-4A8203F6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82" y="3740720"/>
            <a:ext cx="3246438" cy="2433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8CF6F-812E-EB87-7424-6366B8D2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55" y="3740719"/>
            <a:ext cx="3381375" cy="243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0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91" y="899517"/>
            <a:ext cx="8640381" cy="1080001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Czym się zajmujemy?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27CB8-055F-4A71-8A6E-D0621D23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824536"/>
          </a:xfrm>
        </p:spPr>
        <p:txBody>
          <a:bodyPr>
            <a:normAutofit fontScale="70000" lnSpcReduction="20000"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Udzielamy bezpłatnych informacji o Funduszach Europejskich (informujemy, co należy zrobić, żeby z nich skorzystać; wskazujemy instytucje, które przyznają unijne wsparcie; pokazujemy, jak szukać informacji na własną rękę; podpowiadamy, z jakich stron internetowych skorzystać, aby uzyskać rzetelną </a:t>
            </a:r>
            <a:b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 sprawdzoną wiedzę dotyczącą FE).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Organizujemy bezpłatne spotkania informacyjne i szkolenia</a:t>
            </a:r>
            <a:b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(w tym </a:t>
            </a:r>
            <a:r>
              <a:rPr lang="pl-PL" altLang="pl-PL" sz="29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webinary</a:t>
            </a: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Organizujemy Mobilne Punkty Informacyjne (MPI) na terenie całego województwa.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Uczestniczymy w konferencjach oraz wydarzeniach regionalnych, podczas których rozmawiamy o Funduszach Europejskich.</a:t>
            </a: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58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AA164-1585-4FC5-8227-8798CEF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28639"/>
          </a:xfrm>
        </p:spPr>
        <p:txBody>
          <a:bodyPr>
            <a:normAutofit/>
          </a:bodyPr>
          <a:lstStyle/>
          <a:p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Nowa usługa w Sieci PIFE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27CB8-055F-4A71-8A6E-D0621D23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91605"/>
            <a:ext cx="8424455" cy="5544616"/>
          </a:xfrm>
        </p:spPr>
        <p:txBody>
          <a:bodyPr>
            <a:normAutofit/>
          </a:bodyPr>
          <a:lstStyle/>
          <a:p>
            <a:pPr marL="0" indent="0" defTabSz="914400">
              <a:buNone/>
              <a:defRPr/>
            </a:pP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Partnerstwo Publiczno-Prywatne (PPP) to połączenie sił sektora publicznego </a:t>
            </a:r>
            <a:b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prywatnego biznesu w celu zrealizowania inwestycji służących obywatelom.</a:t>
            </a:r>
          </a:p>
          <a:p>
            <a:pPr marL="0" indent="0" defTabSz="914400">
              <a:buNone/>
              <a:defRPr/>
            </a:pPr>
            <a:endParaRPr lang="pl-PL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914400">
              <a:buNone/>
              <a:defRPr/>
            </a:pP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 Głównym Punkcie Informacyjnym Funduszy Europejskich w Zielonej Górze pracują specjalistki ds. PPP, które:</a:t>
            </a:r>
          </a:p>
          <a:p>
            <a:pPr defTabSz="9144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wyjaśnią, czym jest PPP,</a:t>
            </a:r>
          </a:p>
          <a:p>
            <a:pPr defTabSz="9144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omówią korzyści wynikające z realizacji projektów w formule PPP,</a:t>
            </a:r>
          </a:p>
          <a:p>
            <a:pPr defTabSz="9144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wstępnie przeanalizują możliwości realizacji projektu oraz wskażą programy, które pozwalają łączyć PPP z Funduszami Europejskimi.</a:t>
            </a:r>
          </a:p>
          <a:p>
            <a:pPr defTabSz="914400">
              <a:buFont typeface="Wingdings" panose="05000000000000000000" pitchFamily="2" charset="2"/>
              <a:buChar char="§"/>
              <a:defRPr/>
            </a:pPr>
            <a:endParaRPr lang="pl-PL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914400">
              <a:buNone/>
              <a:defRPr/>
            </a:pP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Usługa realizowana jest w formie szkoleń lub spotkań indywidualnych, e-mailowo i telefonicznie. </a:t>
            </a:r>
          </a:p>
          <a:p>
            <a:pPr marL="0" indent="0" defTabSz="914400">
              <a:buNone/>
              <a:defRPr/>
            </a:pPr>
            <a:r>
              <a:rPr lang="pl-PL" altLang="pl-PL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Zapraszamy przedstawicieli i przedstawicielki jednostek samorządu terytorialnego </a:t>
            </a:r>
            <a:br>
              <a:rPr lang="pl-PL" altLang="pl-PL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pl-PL" altLang="pl-PL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 przedsiębiorców.</a:t>
            </a:r>
            <a:endParaRPr lang="pl-PL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914400">
              <a:buNone/>
              <a:defRPr/>
            </a:pPr>
            <a:endParaRPr lang="pl-PL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3BB1E0E3-7297-7284-39EE-B35CAEC2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8" y="833479"/>
            <a:ext cx="11525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9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8D9C8-A37D-4808-87BB-B9968DB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D9D16-1FD5-122A-BAB5-A08B3000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223169"/>
            <a:ext cx="5151437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D0144527-EAF9-E419-F91B-BE8623D84862}"/>
              </a:ext>
            </a:extLst>
          </p:cNvPr>
          <p:cNvSpPr txBox="1">
            <a:spLocks/>
          </p:cNvSpPr>
          <p:nvPr/>
        </p:nvSpPr>
        <p:spPr>
          <a:xfrm>
            <a:off x="1061691" y="899517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00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Internetowe źródła informacji o Funduszach </a:t>
            </a:r>
          </a:p>
          <a:p>
            <a:r>
              <a:rPr lang="pl-PL" sz="100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1786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1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86D66326-E373-4D7E-AC2A-49B74032327B}" vid="{23130F53-642F-4BB2-96C6-9AF1A7359DC9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6895</TotalTime>
  <Words>3751</Words>
  <Application>Microsoft Macintosh PowerPoint</Application>
  <PresentationFormat>Niestandardowy</PresentationFormat>
  <Paragraphs>466</Paragraphs>
  <Slides>55</Slides>
  <Notes>53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Open Sans</vt:lpstr>
      <vt:lpstr>tide_sans_cond300_lil_kahuna</vt:lpstr>
      <vt:lpstr>Ubuntu Light</vt:lpstr>
      <vt:lpstr>Wingdings</vt:lpstr>
      <vt:lpstr>Projekt niestandardowy</vt:lpstr>
      <vt:lpstr>Motyw1</vt:lpstr>
      <vt:lpstr>Prezentacja programu PowerPoint</vt:lpstr>
      <vt:lpstr>Prezentacja programu PowerPoint</vt:lpstr>
      <vt:lpstr>Sieć Punktów Informacyjnych Funduszy Europejskich w Polsce     </vt:lpstr>
      <vt:lpstr>Sieć Punktów Informacyjnych  Funduszy Europejskich w województwie lubuskim     </vt:lpstr>
      <vt:lpstr>Główny Punkt Informacyjny Funduszy Europejskich  w Zielonej Górze</vt:lpstr>
      <vt:lpstr>Lokalny Punkt Informacyjny Funduszy Europejskich  w Gorzowie Wielkopolskim</vt:lpstr>
      <vt:lpstr>Czym się zajmujemy? </vt:lpstr>
      <vt:lpstr>Nowa usługa w Sieci PIFE</vt:lpstr>
      <vt:lpstr>    </vt:lpstr>
      <vt:lpstr>    </vt:lpstr>
      <vt:lpstr>    </vt:lpstr>
      <vt:lpstr>    </vt:lpstr>
      <vt:lpstr>Dziękuję za uwagę</vt:lpstr>
      <vt:lpstr>Prezentacja programu PowerPoint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Fundusze Europejskie dla Rozwoju Społecznego</vt:lpstr>
      <vt:lpstr>Prezentacja programu PowerPoint</vt:lpstr>
      <vt:lpstr>Fundusze Europejskie dla Nowoczesnej Gospodarki</vt:lpstr>
      <vt:lpstr>Fundusze Europejskie dla Nowoczesnej Gospodarki</vt:lpstr>
      <vt:lpstr>Prezentacja programu PowerPoint</vt:lpstr>
      <vt:lpstr>Program Dostępność Plus</vt:lpstr>
      <vt:lpstr>Obszary wsparcia</vt:lpstr>
      <vt:lpstr>„Program windowy” </vt:lpstr>
      <vt:lpstr>„Program windowy”</vt:lpstr>
      <vt:lpstr>Dane kontaktowe</vt:lpstr>
      <vt:lpstr>Prezentacja programu PowerPoint</vt:lpstr>
      <vt:lpstr>Fundusze Europejskie dla Lubuskiego</vt:lpstr>
      <vt:lpstr>Fundusze Europejskie dla Lubuskiego   </vt:lpstr>
      <vt:lpstr>  </vt:lpstr>
      <vt:lpstr>Prezentacja programu PowerPoint</vt:lpstr>
      <vt:lpstr>Program współpracy Województwa Lubuskiego z organizacjami pozarządowymi w 2023 roku</vt:lpstr>
      <vt:lpstr>Wybrane priorytetowe zadania publiczne</vt:lpstr>
      <vt:lpstr>Wybrane priorytetowe zadania publiczne</vt:lpstr>
      <vt:lpstr>Zasady działania Programu</vt:lpstr>
      <vt:lpstr>Małe granty</vt:lpstr>
      <vt:lpstr>Małe granty - przykład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Powchowicz</dc:creator>
  <cp:lastModifiedBy>Katarzyna Truszkiewicz</cp:lastModifiedBy>
  <cp:revision>451</cp:revision>
  <cp:lastPrinted>2023-11-22T13:13:51Z</cp:lastPrinted>
  <dcterms:created xsi:type="dcterms:W3CDTF">2022-06-22T09:40:44Z</dcterms:created>
  <dcterms:modified xsi:type="dcterms:W3CDTF">2023-12-12T09:12:34Z</dcterms:modified>
</cp:coreProperties>
</file>